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56" r:id="rId3"/>
    <p:sldId id="270" r:id="rId4"/>
    <p:sldId id="272" r:id="rId5"/>
    <p:sldId id="273" r:id="rId6"/>
    <p:sldId id="275" r:id="rId7"/>
    <p:sldId id="261" r:id="rId8"/>
    <p:sldId id="276" r:id="rId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orient="horz" pos="432">
          <p15:clr>
            <a:srgbClr val="A4A3A4"/>
          </p15:clr>
        </p15:guide>
        <p15:guide id="4" orient="horz" pos="3072">
          <p15:clr>
            <a:srgbClr val="A4A3A4"/>
          </p15:clr>
        </p15:guide>
        <p15:guide id="5" orient="horz" pos="3408">
          <p15:clr>
            <a:srgbClr val="A4A3A4"/>
          </p15:clr>
        </p15:guide>
        <p15:guide id="6" pos="3839">
          <p15:clr>
            <a:srgbClr val="A4A3A4"/>
          </p15:clr>
        </p15:guide>
        <p15:guide id="7" pos="383">
          <p15:clr>
            <a:srgbClr val="A4A3A4"/>
          </p15:clr>
        </p15:guide>
        <p15:guide id="8" pos="7295">
          <p15:clr>
            <a:srgbClr val="A4A3A4"/>
          </p15:clr>
        </p15:guide>
        <p15:guide id="9" pos="815">
          <p15:clr>
            <a:srgbClr val="A4A3A4"/>
          </p15:clr>
        </p15:guide>
        <p15:guide id="10" pos="2879">
          <p15:clr>
            <a:srgbClr val="A4A3A4"/>
          </p15:clr>
        </p15:guide>
        <p15:guide id="11" pos="307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0" autoAdjust="0"/>
    <p:restoredTop sz="94671" autoAdjust="0"/>
  </p:normalViewPr>
  <p:slideViewPr>
    <p:cSldViewPr>
      <p:cViewPr varScale="1">
        <p:scale>
          <a:sx n="84" d="100"/>
          <a:sy n="84" d="100"/>
        </p:scale>
        <p:origin x="-595" y="-62"/>
      </p:cViewPr>
      <p:guideLst>
        <p:guide orient="horz" pos="2160"/>
        <p:guide orient="horz" pos="3888"/>
        <p:guide orient="horz" pos="432"/>
        <p:guide orient="horz" pos="3072"/>
        <p:guide orient="horz" pos="3408"/>
        <p:guide pos="3839"/>
        <p:guide pos="383"/>
        <p:guide pos="7295"/>
        <p:guide pos="815"/>
        <p:guide pos="2879"/>
        <p:guide pos="307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leichschenkliges Dreieck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CEC3D-96F7-401F-9673-3EE7F75C9C5B}" type="datetimeFigureOut">
              <a:rPr lang="de-DE"/>
              <a:pPr/>
              <a:t>02.03.2015</a:t>
            </a:fld>
            <a:endParaRPr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ED8CD-4E4C-49AC-BDC6-2963BA49E54F}" type="slidenum">
              <a:rPr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leichschenkliges Dreieck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2BCF4-D26D-4DAF-9F57-FE1E61FE7935}" type="datetimeFigureOut">
              <a:rPr lang="de-DE"/>
              <a:pPr/>
              <a:t>02.03.2015</a:t>
            </a:fld>
            <a:endParaRPr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Textmasterformat bearbeiten</a:t>
            </a:r>
          </a:p>
          <a:p>
            <a:pPr lvl="1"/>
            <a:r>
              <a:rPr/>
              <a:t>Zweite Ebene</a:t>
            </a:r>
          </a:p>
          <a:p>
            <a:pPr lvl="2"/>
            <a:r>
              <a:rPr/>
              <a:t>Dritte Ebene</a:t>
            </a:r>
          </a:p>
          <a:p>
            <a:pPr lvl="3"/>
            <a:r>
              <a:rPr/>
              <a:t>Vierte Ebene</a:t>
            </a:r>
          </a:p>
          <a:p>
            <a:pPr lvl="4"/>
            <a:r>
              <a:rPr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1549-43BF-425A-AF25-75262019208C}" type="slidenum">
              <a:rPr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873625" y="0"/>
            <a:ext cx="7315200" cy="685800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8013" y="685801"/>
            <a:ext cx="3962400" cy="472439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 smtClean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de-DE" noProof="0" smtClean="0"/>
              <a:pPr/>
              <a:t>02.03.2015</a:t>
            </a:fld>
            <a:endParaRPr lang="de-DE" noProof="0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="" xmlns:p14="http://schemas.microsoft.com/office/powerpoint/2010/main" val="2734839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de-DE" noProof="0" smtClean="0"/>
              <a:pPr/>
              <a:t>02.03.2015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="" xmlns:p14="http://schemas.microsoft.com/office/powerpoint/2010/main" val="21762946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0285412" y="685800"/>
            <a:ext cx="1295401" cy="5486400"/>
          </a:xfrm>
        </p:spPr>
        <p:txBody>
          <a:bodyPr vert="eaVert"/>
          <a:lstStyle/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8012" y="685800"/>
            <a:ext cx="9474253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de-DE" noProof="0" smtClean="0"/>
              <a:pPr/>
              <a:t>02.03.2015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="" xmlns:p14="http://schemas.microsoft.com/office/powerpoint/2010/main" val="38500524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de-DE" noProof="0" smtClean="0"/>
              <a:pPr/>
              <a:t>02.03.2015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="" xmlns:p14="http://schemas.microsoft.com/office/powerpoint/2010/main" val="31378625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s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8013" y="2590800"/>
            <a:ext cx="8229599" cy="28194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6425" y="5410200"/>
            <a:ext cx="8231187" cy="762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de-DE" noProof="0" smtClean="0"/>
              <a:pPr/>
              <a:t>02.03.2015</a:t>
            </a:fld>
            <a:endParaRPr lang="de-DE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="" xmlns:p14="http://schemas.microsoft.com/office/powerpoint/2010/main" val="322511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93813" y="685800"/>
            <a:ext cx="502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51614" y="685800"/>
            <a:ext cx="5029199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de-DE" noProof="0" smtClean="0"/>
              <a:pPr/>
              <a:t>02.03.2015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="" xmlns:p14="http://schemas.microsoft.com/office/powerpoint/2010/main" val="38970135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</p:spPr>
        <p:txBody>
          <a:bodyPr/>
          <a:lstStyle>
            <a:lvl1pPr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93664" y="685800"/>
            <a:ext cx="5029200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93664" y="1676400"/>
            <a:ext cx="502920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551613" y="685800"/>
            <a:ext cx="5029200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550025" y="1676400"/>
            <a:ext cx="502920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de-DE" noProof="0" smtClean="0"/>
              <a:pPr/>
              <a:t>02.03.2015</a:t>
            </a:fld>
            <a:endParaRPr lang="de-DE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="" xmlns:p14="http://schemas.microsoft.com/office/powerpoint/2010/main" val="5130968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de-DE" noProof="0" smtClean="0"/>
              <a:pPr/>
              <a:t>02.03.2015</a:t>
            </a:fld>
            <a:endParaRPr lang="de-DE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="" xmlns:p14="http://schemas.microsoft.com/office/powerpoint/2010/main" val="3134428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de-DE" noProof="0" smtClean="0"/>
              <a:pPr/>
              <a:t>02.03.2015</a:t>
            </a:fld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="" xmlns:p14="http://schemas.microsoft.com/office/powerpoint/2010/main" val="19103118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75212" y="685800"/>
            <a:ext cx="670417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de-DE" noProof="0" smtClean="0"/>
              <a:pPr/>
              <a:t>02.03.2015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="" xmlns:p14="http://schemas.microsoft.com/office/powerpoint/2010/main" val="22347262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875213" y="685800"/>
            <a:ext cx="6705600" cy="5486400"/>
          </a:xfrm>
          <a:ln w="635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 dirty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de-DE" noProof="0" smtClean="0"/>
              <a:pPr/>
              <a:t>02.03.2015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="" xmlns:p14="http://schemas.microsoft.com/office/powerpoint/2010/main" val="33520414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noProof="0" dirty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1028700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dirty="0" smtClean="0"/>
              <a:t>Textmasterformat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C8C8C"/>
                </a:solidFill>
              </a:defRPr>
            </a:lvl1pPr>
          </a:lstStyle>
          <a:p>
            <a:fld id="{81C93FC7-9D1A-468B-98DB-D1E8D74418D9}" type="datetimeFigureOut">
              <a:rPr lang="de-DE" noProof="0" smtClean="0"/>
              <a:pPr/>
              <a:t>02.03.2015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C8C8C"/>
                </a:solidFill>
              </a:defRPr>
            </a:lvl1pPr>
          </a:lstStyle>
          <a:p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C8C8C"/>
                </a:solidFill>
              </a:defRPr>
            </a:lvl1pPr>
          </a:lstStyle>
          <a:p>
            <a:fld id="{A3F31473-23EB-4724-8B59-FE6D21D89FA4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="" xmlns:p14="http://schemas.microsoft.com/office/powerpoint/2010/main" val="34492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orbe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744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479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840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328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16936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00984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9796" y="404664"/>
            <a:ext cx="3962400" cy="4292351"/>
          </a:xfrm>
        </p:spPr>
        <p:txBody>
          <a:bodyPr>
            <a:normAutofit fontScale="90000"/>
          </a:bodyPr>
          <a:lstStyle/>
          <a:p>
            <a:pPr algn="ctr" defTabSz="914400">
              <a:spcBef>
                <a:spcPct val="0"/>
              </a:spcBef>
              <a:buNone/>
            </a:pPr>
            <a:r>
              <a:rPr lang="de-DE" sz="4900" b="0" i="0" dirty="0" smtClean="0">
                <a:solidFill>
                  <a:srgbClr val="39527B"/>
                </a:solidFill>
                <a:latin typeface="Corbel"/>
              </a:rPr>
              <a:t>Mercator Berufskolleg (MBK)</a:t>
            </a:r>
            <a:r>
              <a:rPr lang="de-DE" sz="4800" b="0" i="0" dirty="0" smtClean="0">
                <a:solidFill>
                  <a:srgbClr val="39527B"/>
                </a:solidFill>
                <a:latin typeface="Corbel"/>
              </a:rPr>
              <a:t/>
            </a:r>
            <a:br>
              <a:rPr lang="de-DE" sz="4800" b="0" i="0" dirty="0" smtClean="0">
                <a:solidFill>
                  <a:srgbClr val="39527B"/>
                </a:solidFill>
                <a:latin typeface="Corbel"/>
              </a:rPr>
            </a:br>
            <a:r>
              <a:rPr lang="de-DE" dirty="0" smtClean="0">
                <a:solidFill>
                  <a:srgbClr val="39527B"/>
                </a:solidFill>
                <a:latin typeface="Corbel"/>
              </a:rPr>
              <a:t/>
            </a:r>
            <a:br>
              <a:rPr lang="de-DE" dirty="0" smtClean="0">
                <a:solidFill>
                  <a:srgbClr val="39527B"/>
                </a:solidFill>
                <a:latin typeface="Corbel"/>
              </a:rPr>
            </a:br>
            <a:r>
              <a:rPr lang="de-DE" dirty="0" smtClean="0">
                <a:solidFill>
                  <a:srgbClr val="39527B"/>
                </a:solidFill>
                <a:latin typeface="Corbel"/>
              </a:rPr>
              <a:t>Kaufmännische Schulen Moers</a:t>
            </a:r>
            <a:r>
              <a:rPr lang="de-DE" sz="4800" b="0" i="0" dirty="0" smtClean="0">
                <a:solidFill>
                  <a:srgbClr val="39527B"/>
                </a:solidFill>
                <a:latin typeface="Corbel"/>
              </a:rPr>
              <a:t/>
            </a:r>
            <a:br>
              <a:rPr lang="de-DE" sz="4800" b="0" i="0" dirty="0" smtClean="0">
                <a:solidFill>
                  <a:srgbClr val="39527B"/>
                </a:solidFill>
                <a:latin typeface="Corbel"/>
              </a:rPr>
            </a:br>
            <a:endParaRPr lang="de-DE" dirty="0"/>
          </a:p>
        </p:txBody>
      </p:sp>
      <p:pic>
        <p:nvPicPr>
          <p:cNvPr id="6" name="Grafik 5" descr="MBK Fot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7908" y="4420582"/>
            <a:ext cx="2232248" cy="2217562"/>
          </a:xfrm>
          <a:prstGeom prst="rect">
            <a:avLst/>
          </a:prstGeom>
        </p:spPr>
      </p:pic>
      <p:pic>
        <p:nvPicPr>
          <p:cNvPr id="7" name="Grafik 6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3932" y="260648"/>
            <a:ext cx="1656184" cy="5950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40801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05780" y="152400"/>
            <a:ext cx="10971372" cy="1066800"/>
          </a:xfrm>
        </p:spPr>
        <p:txBody>
          <a:bodyPr/>
          <a:lstStyle/>
          <a:p>
            <a:pPr algn="ctr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de-DE" sz="3600" b="0" i="0" dirty="0" smtClean="0">
                <a:solidFill>
                  <a:srgbClr val="39527B"/>
                </a:solidFill>
                <a:latin typeface="Corbel"/>
              </a:rPr>
              <a:t>Mercator Berufskolleg Moers: The </a:t>
            </a:r>
            <a:r>
              <a:rPr lang="de-DE" sz="3600" b="0" i="0" dirty="0" err="1" smtClean="0">
                <a:solidFill>
                  <a:srgbClr val="39527B"/>
                </a:solidFill>
                <a:latin typeface="Corbel"/>
              </a:rPr>
              <a:t>departments</a:t>
            </a:r>
            <a:endParaRPr lang="de-DE" dirty="0"/>
          </a:p>
        </p:txBody>
      </p:sp>
      <p:sp>
        <p:nvSpPr>
          <p:cNvPr id="14" name="Inhaltsplatzhalter 13"/>
          <p:cNvSpPr>
            <a:spLocks noGrp="1"/>
          </p:cNvSpPr>
          <p:nvPr>
            <p:ph idx="1"/>
          </p:nvPr>
        </p:nvSpPr>
        <p:spPr>
          <a:xfrm>
            <a:off x="1269876" y="1700808"/>
            <a:ext cx="10081120" cy="4399384"/>
          </a:xfrm>
        </p:spPr>
        <p:txBody>
          <a:bodyPr>
            <a:normAutofit/>
          </a:bodyPr>
          <a:lstStyle/>
          <a:p>
            <a:r>
              <a:rPr lang="de-DE" u="sng" dirty="0" smtClean="0"/>
              <a:t>First </a:t>
            </a:r>
            <a:r>
              <a:rPr lang="de-DE" u="sng" dirty="0" err="1" smtClean="0"/>
              <a:t>department</a:t>
            </a:r>
            <a:r>
              <a:rPr lang="de-DE" dirty="0" smtClean="0"/>
              <a:t>: </a:t>
            </a:r>
          </a:p>
          <a:p>
            <a:pPr>
              <a:buNone/>
            </a:pPr>
            <a:r>
              <a:rPr lang="de-DE" dirty="0" smtClean="0"/>
              <a:t>	</a:t>
            </a:r>
            <a:r>
              <a:rPr lang="de-DE" dirty="0" err="1" smtClean="0"/>
              <a:t>part</a:t>
            </a:r>
            <a:r>
              <a:rPr lang="de-DE" dirty="0" smtClean="0"/>
              <a:t>-time </a:t>
            </a:r>
            <a:r>
              <a:rPr lang="de-DE" dirty="0" err="1" smtClean="0"/>
              <a:t>co</a:t>
            </a:r>
            <a:r>
              <a:rPr lang="de-DE" dirty="0" smtClean="0"/>
              <a:t>-operative </a:t>
            </a:r>
            <a:r>
              <a:rPr lang="de-DE" dirty="0" err="1" smtClean="0"/>
              <a:t>vocational</a:t>
            </a:r>
            <a:r>
              <a:rPr lang="de-DE" dirty="0" smtClean="0"/>
              <a:t> </a:t>
            </a:r>
            <a:r>
              <a:rPr lang="de-DE" dirty="0" err="1" smtClean="0"/>
              <a:t>school</a:t>
            </a:r>
            <a:r>
              <a:rPr lang="de-DE" dirty="0" smtClean="0"/>
              <a:t> (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partner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dual </a:t>
            </a:r>
            <a:r>
              <a:rPr lang="de-DE" dirty="0" err="1" smtClean="0"/>
              <a:t>system</a:t>
            </a:r>
            <a:r>
              <a:rPr lang="de-DE" dirty="0" smtClean="0"/>
              <a:t>)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approximately</a:t>
            </a:r>
            <a:r>
              <a:rPr lang="de-DE" dirty="0" smtClean="0"/>
              <a:t> 1.500 </a:t>
            </a:r>
            <a:r>
              <a:rPr lang="de-DE" dirty="0" err="1" smtClean="0"/>
              <a:t>students</a:t>
            </a:r>
            <a:r>
              <a:rPr lang="de-DE" dirty="0" smtClean="0"/>
              <a:t> in 13 different </a:t>
            </a:r>
            <a:r>
              <a:rPr lang="de-DE" dirty="0" err="1" smtClean="0"/>
              <a:t>occupations</a:t>
            </a:r>
            <a:r>
              <a:rPr lang="de-DE" dirty="0" smtClean="0"/>
              <a:t> (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example</a:t>
            </a:r>
            <a:r>
              <a:rPr lang="de-DE" dirty="0" smtClean="0"/>
              <a:t> in Banking, </a:t>
            </a:r>
            <a:r>
              <a:rPr lang="de-DE" dirty="0" smtClean="0"/>
              <a:t>R</a:t>
            </a:r>
            <a:r>
              <a:rPr lang="de-DE" dirty="0" smtClean="0"/>
              <a:t>etail, Insurance, </a:t>
            </a:r>
            <a:r>
              <a:rPr lang="de-DE" dirty="0" err="1" smtClean="0"/>
              <a:t>Industry</a:t>
            </a:r>
            <a:r>
              <a:rPr lang="de-DE" dirty="0" smtClean="0"/>
              <a:t>, Business Administration, Logistics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Health</a:t>
            </a:r>
            <a:r>
              <a:rPr lang="de-DE" dirty="0" smtClean="0"/>
              <a:t> Care) </a:t>
            </a:r>
            <a:endParaRPr lang="de-DE" dirty="0" smtClean="0"/>
          </a:p>
          <a:p>
            <a:endParaRPr lang="de-DE" sz="1000" u="sng" dirty="0" smtClean="0"/>
          </a:p>
          <a:p>
            <a:r>
              <a:rPr lang="de-DE" u="sng" dirty="0" smtClean="0"/>
              <a:t>Second </a:t>
            </a:r>
            <a:r>
              <a:rPr lang="de-DE" u="sng" dirty="0" err="1" smtClean="0"/>
              <a:t>department</a:t>
            </a:r>
            <a:r>
              <a:rPr lang="de-DE" dirty="0" smtClean="0"/>
              <a:t>: </a:t>
            </a:r>
          </a:p>
          <a:p>
            <a:pPr>
              <a:buNone/>
            </a:pPr>
            <a:r>
              <a:rPr lang="de-DE" dirty="0" smtClean="0"/>
              <a:t>	</a:t>
            </a:r>
            <a:r>
              <a:rPr lang="de-DE" dirty="0" err="1" smtClean="0"/>
              <a:t>full</a:t>
            </a:r>
            <a:r>
              <a:rPr lang="de-DE" dirty="0" smtClean="0"/>
              <a:t>-time </a:t>
            </a:r>
            <a:r>
              <a:rPr lang="de-DE" dirty="0" err="1" smtClean="0"/>
              <a:t>based</a:t>
            </a:r>
            <a:r>
              <a:rPr lang="de-DE" dirty="0" smtClean="0"/>
              <a:t> </a:t>
            </a:r>
            <a:r>
              <a:rPr lang="de-DE" dirty="0" err="1" smtClean="0"/>
              <a:t>classes</a:t>
            </a:r>
            <a:r>
              <a:rPr lang="de-DE" dirty="0" smtClean="0"/>
              <a:t> (</a:t>
            </a:r>
            <a:r>
              <a:rPr lang="de-DE" dirty="0" err="1" smtClean="0"/>
              <a:t>general</a:t>
            </a:r>
            <a:r>
              <a:rPr lang="de-DE" dirty="0" smtClean="0"/>
              <a:t> </a:t>
            </a:r>
            <a:r>
              <a:rPr lang="de-DE" dirty="0" err="1" smtClean="0"/>
              <a:t>vocational</a:t>
            </a:r>
            <a:r>
              <a:rPr lang="de-DE" dirty="0" smtClean="0"/>
              <a:t> </a:t>
            </a:r>
            <a:r>
              <a:rPr lang="de-DE" dirty="0" err="1" smtClean="0"/>
              <a:t>education</a:t>
            </a:r>
            <a:r>
              <a:rPr lang="de-DE" dirty="0" smtClean="0"/>
              <a:t> </a:t>
            </a:r>
            <a:r>
              <a:rPr lang="de-DE" dirty="0" err="1" smtClean="0"/>
              <a:t>before</a:t>
            </a:r>
            <a:r>
              <a:rPr lang="de-DE" dirty="0" smtClean="0"/>
              <a:t> an </a:t>
            </a:r>
            <a:r>
              <a:rPr lang="de-DE" dirty="0" err="1" smtClean="0"/>
              <a:t>apprenticeship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university</a:t>
            </a:r>
            <a:r>
              <a:rPr lang="de-DE" dirty="0" smtClean="0"/>
              <a:t>)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approximately</a:t>
            </a:r>
            <a:r>
              <a:rPr lang="de-DE" dirty="0" smtClean="0"/>
              <a:t> 900 </a:t>
            </a:r>
            <a:r>
              <a:rPr lang="de-DE" dirty="0" err="1" smtClean="0"/>
              <a:t>students</a:t>
            </a:r>
            <a:endParaRPr lang="de-DE" dirty="0" smtClean="0"/>
          </a:p>
          <a:p>
            <a:pPr marL="228600" indent="-228600" algn="l" defTabSz="914400">
              <a:spcBef>
                <a:spcPts val="1800"/>
              </a:spcBef>
              <a:buClr>
                <a:srgbClr val="404040"/>
              </a:buClr>
              <a:buSzPct val="80000"/>
              <a:buFont typeface="Arial"/>
              <a:buChar char="•"/>
            </a:pPr>
            <a:endParaRPr lang="de-DE" sz="2800" b="0" i="0" dirty="0" smtClean="0">
              <a:solidFill>
                <a:srgbClr val="404040"/>
              </a:solidFill>
              <a:latin typeface="Corbel"/>
            </a:endParaRPr>
          </a:p>
          <a:p>
            <a:pPr marL="0" indent="0" algn="l" defTabSz="914400">
              <a:spcBef>
                <a:spcPts val="1800"/>
              </a:spcBef>
              <a:buClr>
                <a:srgbClr val="404040"/>
              </a:buClr>
              <a:buSzPct val="80000"/>
              <a:buNone/>
            </a:pP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1267234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7788" y="0"/>
            <a:ext cx="10971372" cy="1268760"/>
          </a:xfrm>
        </p:spPr>
        <p:txBody>
          <a:bodyPr/>
          <a:lstStyle/>
          <a:p>
            <a:pPr algn="ctr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de-DE" sz="3600" b="0" i="0" dirty="0" smtClean="0">
                <a:solidFill>
                  <a:srgbClr val="39527B"/>
                </a:solidFill>
                <a:latin typeface="Corbel"/>
              </a:rPr>
              <a:t>Mercator Berufskolleg Moers: Partner in </a:t>
            </a:r>
            <a:r>
              <a:rPr lang="de-DE" sz="3600" b="0" i="0" dirty="0" err="1" smtClean="0">
                <a:solidFill>
                  <a:srgbClr val="39527B"/>
                </a:solidFill>
                <a:latin typeface="Corbel"/>
              </a:rPr>
              <a:t>the</a:t>
            </a:r>
            <a:r>
              <a:rPr lang="de-DE" sz="3600" b="0" i="0" dirty="0" smtClean="0">
                <a:solidFill>
                  <a:srgbClr val="39527B"/>
                </a:solidFill>
                <a:latin typeface="Corbel"/>
              </a:rPr>
              <a:t> dual </a:t>
            </a:r>
            <a:r>
              <a:rPr lang="de-DE" sz="3600" b="0" i="0" dirty="0" err="1" smtClean="0">
                <a:solidFill>
                  <a:srgbClr val="39527B"/>
                </a:solidFill>
                <a:latin typeface="Corbel"/>
              </a:rPr>
              <a:t>system</a:t>
            </a:r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385886569"/>
              </p:ext>
            </p:extLst>
          </p:nvPr>
        </p:nvGraphicFramePr>
        <p:xfrm>
          <a:off x="765820" y="1412776"/>
          <a:ext cx="10441160" cy="4766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0580"/>
                <a:gridCol w="5220580"/>
              </a:tblGrid>
              <a:tr h="412219">
                <a:tc>
                  <a:txBody>
                    <a:bodyPr/>
                    <a:lstStyle/>
                    <a:p>
                      <a:pPr algn="ctr"/>
                      <a:r>
                        <a:rPr lang="de-DE" noProof="0" dirty="0" smtClean="0"/>
                        <a:t>Type 1: </a:t>
                      </a:r>
                      <a:r>
                        <a:rPr lang="de-DE" noProof="0" dirty="0" smtClean="0"/>
                        <a:t>„Blockunterricht“</a:t>
                      </a:r>
                      <a:endParaRPr lang="de-DE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noProof="0" dirty="0" smtClean="0"/>
                        <a:t>Type 2: „Teilzeitunterricht“</a:t>
                      </a:r>
                      <a:endParaRPr lang="de-DE" noProof="0" dirty="0"/>
                    </a:p>
                  </a:txBody>
                  <a:tcPr anchor="ctr"/>
                </a:tc>
              </a:tr>
              <a:tr h="925668">
                <a:tc>
                  <a:txBody>
                    <a:bodyPr/>
                    <a:lstStyle/>
                    <a:p>
                      <a:pPr marL="0" lvl="0" indent="-457200" algn="l"/>
                      <a:r>
                        <a:rPr lang="de-DE" sz="2000" dirty="0" err="1" smtClean="0"/>
                        <a:t>Five</a:t>
                      </a:r>
                      <a:r>
                        <a:rPr lang="de-DE" sz="2000" dirty="0" smtClean="0"/>
                        <a:t> </a:t>
                      </a:r>
                      <a:r>
                        <a:rPr lang="de-DE" sz="2000" dirty="0" err="1" smtClean="0"/>
                        <a:t>blocks</a:t>
                      </a:r>
                      <a:r>
                        <a:rPr lang="de-DE" sz="2000" baseline="0" dirty="0" smtClean="0"/>
                        <a:t> </a:t>
                      </a:r>
                      <a:r>
                        <a:rPr lang="de-DE" sz="2000" baseline="0" dirty="0" err="1" smtClean="0"/>
                        <a:t>of</a:t>
                      </a:r>
                      <a:r>
                        <a:rPr lang="de-DE" sz="2000" baseline="0" dirty="0" smtClean="0"/>
                        <a:t> </a:t>
                      </a:r>
                      <a:r>
                        <a:rPr lang="de-DE" sz="2000" baseline="0" dirty="0" err="1" smtClean="0"/>
                        <a:t>school</a:t>
                      </a:r>
                      <a:r>
                        <a:rPr lang="de-DE" sz="2000" baseline="0" dirty="0" smtClean="0"/>
                        <a:t> </a:t>
                      </a:r>
                      <a:r>
                        <a:rPr lang="de-DE" sz="2000" baseline="0" dirty="0" err="1" smtClean="0"/>
                        <a:t>during</a:t>
                      </a:r>
                      <a:r>
                        <a:rPr lang="de-DE" sz="2000" baseline="0" dirty="0" smtClean="0"/>
                        <a:t> </a:t>
                      </a:r>
                      <a:r>
                        <a:rPr lang="de-DE" sz="2000" baseline="0" dirty="0" err="1" smtClean="0"/>
                        <a:t>the</a:t>
                      </a:r>
                      <a:r>
                        <a:rPr lang="de-DE" sz="2000" baseline="0" dirty="0" smtClean="0"/>
                        <a:t> </a:t>
                      </a:r>
                      <a:r>
                        <a:rPr lang="de-DE" sz="2000" baseline="0" dirty="0" err="1" smtClean="0"/>
                        <a:t>whole</a:t>
                      </a:r>
                      <a:r>
                        <a:rPr lang="de-DE" sz="2000" baseline="0" dirty="0" smtClean="0"/>
                        <a:t> </a:t>
                      </a:r>
                      <a:r>
                        <a:rPr lang="de-DE" sz="2000" dirty="0" err="1" smtClean="0"/>
                        <a:t>apprenticeship</a:t>
                      </a:r>
                      <a:r>
                        <a:rPr lang="de-DE" sz="2000" dirty="0" smtClean="0"/>
                        <a:t> </a:t>
                      </a:r>
                      <a:r>
                        <a:rPr lang="de-DE" sz="2000" dirty="0" err="1" smtClean="0"/>
                        <a:t>of</a:t>
                      </a:r>
                      <a:r>
                        <a:rPr lang="de-DE" sz="2000" dirty="0" smtClean="0"/>
                        <a:t> 2,5 </a:t>
                      </a:r>
                      <a:r>
                        <a:rPr lang="de-DE" sz="2000" dirty="0" err="1" smtClean="0"/>
                        <a:t>years</a:t>
                      </a:r>
                      <a:r>
                        <a:rPr lang="de-DE" sz="2000" dirty="0" smtClean="0"/>
                        <a:t>. </a:t>
                      </a:r>
                      <a:endParaRPr lang="de-DE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dirty="0" err="1" smtClean="0"/>
                        <a:t>Two</a:t>
                      </a:r>
                      <a:r>
                        <a:rPr lang="de-DE" sz="2000" dirty="0" smtClean="0"/>
                        <a:t> </a:t>
                      </a:r>
                      <a:r>
                        <a:rPr lang="de-DE" sz="2000" dirty="0" err="1" smtClean="0"/>
                        <a:t>days</a:t>
                      </a:r>
                      <a:r>
                        <a:rPr lang="de-DE" sz="2000" dirty="0" smtClean="0"/>
                        <a:t> a </a:t>
                      </a:r>
                      <a:r>
                        <a:rPr lang="de-DE" sz="2000" dirty="0" err="1" smtClean="0"/>
                        <a:t>week</a:t>
                      </a:r>
                      <a:r>
                        <a:rPr lang="de-DE" sz="2000" dirty="0" smtClean="0"/>
                        <a:t> </a:t>
                      </a:r>
                      <a:r>
                        <a:rPr lang="de-DE" sz="2000" dirty="0" err="1" smtClean="0"/>
                        <a:t>the</a:t>
                      </a:r>
                      <a:r>
                        <a:rPr lang="de-DE" sz="2000" dirty="0" smtClean="0"/>
                        <a:t> </a:t>
                      </a:r>
                      <a:r>
                        <a:rPr lang="de-DE" sz="2000" dirty="0" err="1" smtClean="0"/>
                        <a:t>students</a:t>
                      </a:r>
                      <a:r>
                        <a:rPr lang="de-DE" sz="2000" dirty="0" smtClean="0"/>
                        <a:t> </a:t>
                      </a:r>
                      <a:r>
                        <a:rPr lang="de-DE" sz="2000" dirty="0" err="1" smtClean="0"/>
                        <a:t>learn</a:t>
                      </a:r>
                      <a:r>
                        <a:rPr lang="de-DE" sz="2000" dirty="0" smtClean="0"/>
                        <a:t> </a:t>
                      </a:r>
                      <a:r>
                        <a:rPr lang="de-DE" sz="2000" dirty="0" err="1" smtClean="0"/>
                        <a:t>at</a:t>
                      </a:r>
                      <a:r>
                        <a:rPr lang="de-DE" sz="2000" dirty="0" smtClean="0"/>
                        <a:t> </a:t>
                      </a:r>
                      <a:r>
                        <a:rPr lang="de-DE" sz="2000" dirty="0" err="1" smtClean="0"/>
                        <a:t>school</a:t>
                      </a:r>
                      <a:r>
                        <a:rPr lang="de-DE" sz="2000" dirty="0" smtClean="0"/>
                        <a:t>.</a:t>
                      </a:r>
                      <a:endParaRPr lang="de-DE" sz="2000" noProof="0" dirty="0"/>
                    </a:p>
                  </a:txBody>
                  <a:tcPr anchor="ctr"/>
                </a:tc>
              </a:tr>
              <a:tr h="814189">
                <a:tc>
                  <a:txBody>
                    <a:bodyPr/>
                    <a:lstStyle/>
                    <a:p>
                      <a:pPr algn="l"/>
                      <a:r>
                        <a:rPr lang="de-DE" sz="2000" dirty="0" err="1" smtClean="0"/>
                        <a:t>Each</a:t>
                      </a:r>
                      <a:r>
                        <a:rPr lang="de-DE" sz="2000" dirty="0" smtClean="0"/>
                        <a:t> block </a:t>
                      </a:r>
                      <a:r>
                        <a:rPr lang="de-DE" sz="2000" dirty="0" err="1" smtClean="0"/>
                        <a:t>consists</a:t>
                      </a:r>
                      <a:r>
                        <a:rPr lang="de-DE" sz="2000" dirty="0" smtClean="0"/>
                        <a:t> </a:t>
                      </a:r>
                      <a:r>
                        <a:rPr lang="de-DE" sz="2000" dirty="0" err="1" smtClean="0"/>
                        <a:t>of</a:t>
                      </a:r>
                      <a:r>
                        <a:rPr lang="de-DE" sz="2000" dirty="0" smtClean="0"/>
                        <a:t> </a:t>
                      </a:r>
                      <a:r>
                        <a:rPr lang="de-DE" sz="2000" dirty="0" err="1" smtClean="0"/>
                        <a:t>six</a:t>
                      </a:r>
                      <a:r>
                        <a:rPr lang="de-DE" sz="2000" dirty="0" smtClean="0"/>
                        <a:t> </a:t>
                      </a:r>
                      <a:r>
                        <a:rPr lang="de-DE" sz="2000" dirty="0" err="1" smtClean="0"/>
                        <a:t>or</a:t>
                      </a:r>
                      <a:r>
                        <a:rPr lang="de-DE" sz="2000" baseline="0" dirty="0" smtClean="0"/>
                        <a:t> </a:t>
                      </a:r>
                      <a:r>
                        <a:rPr lang="de-DE" sz="2000" dirty="0" err="1" smtClean="0"/>
                        <a:t>seven</a:t>
                      </a:r>
                      <a:r>
                        <a:rPr lang="de-DE" sz="2000" dirty="0" smtClean="0"/>
                        <a:t> </a:t>
                      </a:r>
                      <a:r>
                        <a:rPr lang="de-DE" sz="2000" dirty="0" err="1" smtClean="0"/>
                        <a:t>weeks</a:t>
                      </a:r>
                      <a:r>
                        <a:rPr lang="de-DE" sz="2000" dirty="0" smtClean="0"/>
                        <a:t> </a:t>
                      </a:r>
                      <a:r>
                        <a:rPr lang="de-DE" sz="2000" dirty="0" err="1" smtClean="0"/>
                        <a:t>at</a:t>
                      </a:r>
                      <a:r>
                        <a:rPr lang="de-DE" sz="2000" dirty="0" smtClean="0"/>
                        <a:t> </a:t>
                      </a:r>
                      <a:r>
                        <a:rPr lang="de-DE" sz="2000" dirty="0" err="1" smtClean="0"/>
                        <a:t>school</a:t>
                      </a:r>
                      <a:r>
                        <a:rPr lang="de-DE" sz="2000" dirty="0" smtClean="0"/>
                        <a:t> </a:t>
                      </a:r>
                      <a:r>
                        <a:rPr lang="de-DE" sz="2000" dirty="0" err="1" smtClean="0"/>
                        <a:t>with</a:t>
                      </a:r>
                      <a:r>
                        <a:rPr lang="de-DE" sz="2000" dirty="0" smtClean="0"/>
                        <a:t> 35 </a:t>
                      </a:r>
                      <a:r>
                        <a:rPr lang="de-DE" sz="2000" dirty="0" err="1" smtClean="0"/>
                        <a:t>lessons</a:t>
                      </a:r>
                      <a:r>
                        <a:rPr lang="de-DE" sz="2000" dirty="0" smtClean="0"/>
                        <a:t> a </a:t>
                      </a:r>
                      <a:r>
                        <a:rPr lang="de-DE" sz="2000" dirty="0" err="1" smtClean="0"/>
                        <a:t>week</a:t>
                      </a:r>
                      <a:r>
                        <a:rPr lang="de-DE" sz="2000" dirty="0" smtClean="0"/>
                        <a:t>.</a:t>
                      </a:r>
                      <a:endParaRPr lang="de-DE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baseline="0" dirty="0" err="1" smtClean="0"/>
                        <a:t>At</a:t>
                      </a:r>
                      <a:r>
                        <a:rPr lang="de-DE" sz="2000" baseline="0" dirty="0" smtClean="0"/>
                        <a:t> </a:t>
                      </a:r>
                      <a:r>
                        <a:rPr lang="de-DE" sz="2000" baseline="0" dirty="0" err="1" smtClean="0"/>
                        <a:t>school</a:t>
                      </a:r>
                      <a:r>
                        <a:rPr lang="de-DE" sz="2000" baseline="0" dirty="0" smtClean="0"/>
                        <a:t> </a:t>
                      </a:r>
                      <a:r>
                        <a:rPr lang="de-DE" sz="2000" baseline="0" dirty="0" err="1" smtClean="0"/>
                        <a:t>the</a:t>
                      </a:r>
                      <a:r>
                        <a:rPr lang="de-DE" sz="2000" baseline="0" dirty="0" smtClean="0"/>
                        <a:t> </a:t>
                      </a:r>
                      <a:r>
                        <a:rPr lang="de-DE" sz="2000" baseline="0" dirty="0" err="1" smtClean="0"/>
                        <a:t>students</a:t>
                      </a:r>
                      <a:r>
                        <a:rPr lang="de-DE" sz="2000" baseline="0" dirty="0" smtClean="0"/>
                        <a:t> </a:t>
                      </a:r>
                      <a:r>
                        <a:rPr lang="de-DE" sz="2000" baseline="0" dirty="0" err="1" smtClean="0"/>
                        <a:t>are</a:t>
                      </a:r>
                      <a:r>
                        <a:rPr lang="de-DE" sz="2000" baseline="0" dirty="0" smtClean="0"/>
                        <a:t> </a:t>
                      </a:r>
                      <a:r>
                        <a:rPr lang="de-DE" sz="2000" baseline="0" dirty="0" err="1" smtClean="0"/>
                        <a:t>taught</a:t>
                      </a:r>
                      <a:r>
                        <a:rPr lang="de-DE" sz="2000" baseline="0" dirty="0" smtClean="0"/>
                        <a:t> </a:t>
                      </a:r>
                      <a:r>
                        <a:rPr lang="de-DE" sz="2000" baseline="0" dirty="0" err="1" smtClean="0"/>
                        <a:t>with</a:t>
                      </a:r>
                      <a:r>
                        <a:rPr lang="de-DE" sz="2000" baseline="0" dirty="0" smtClean="0"/>
                        <a:t> </a:t>
                      </a:r>
                      <a:r>
                        <a:rPr lang="de-DE" sz="2000" baseline="0" dirty="0" err="1" smtClean="0"/>
                        <a:t>up</a:t>
                      </a:r>
                      <a:r>
                        <a:rPr lang="de-DE" sz="2000" baseline="0" dirty="0" smtClean="0"/>
                        <a:t> </a:t>
                      </a:r>
                      <a:r>
                        <a:rPr lang="de-DE" sz="2000" baseline="0" dirty="0" err="1" smtClean="0"/>
                        <a:t>to</a:t>
                      </a:r>
                      <a:r>
                        <a:rPr lang="de-DE" sz="2000" baseline="0" dirty="0" smtClean="0"/>
                        <a:t> 6 </a:t>
                      </a:r>
                      <a:r>
                        <a:rPr lang="de-DE" sz="2000" baseline="0" dirty="0" err="1" smtClean="0"/>
                        <a:t>lessons</a:t>
                      </a:r>
                      <a:r>
                        <a:rPr lang="de-DE" sz="2000" baseline="0" dirty="0" smtClean="0"/>
                        <a:t> a </a:t>
                      </a:r>
                      <a:r>
                        <a:rPr lang="de-DE" sz="2000" baseline="0" dirty="0" err="1" smtClean="0"/>
                        <a:t>day</a:t>
                      </a:r>
                      <a:r>
                        <a:rPr lang="de-DE" sz="2000" baseline="0" dirty="0" smtClean="0"/>
                        <a:t>.</a:t>
                      </a:r>
                      <a:endParaRPr lang="de-DE" sz="2000" noProof="0" dirty="0"/>
                    </a:p>
                  </a:txBody>
                  <a:tcPr anchor="ctr"/>
                </a:tc>
              </a:tr>
              <a:tr h="925668">
                <a:tc>
                  <a:txBody>
                    <a:bodyPr/>
                    <a:lstStyle/>
                    <a:p>
                      <a:pPr algn="l"/>
                      <a:r>
                        <a:rPr lang="de-DE" sz="2000" dirty="0" err="1" smtClean="0"/>
                        <a:t>During</a:t>
                      </a:r>
                      <a:r>
                        <a:rPr lang="de-DE" sz="2000" dirty="0" smtClean="0"/>
                        <a:t> </a:t>
                      </a:r>
                      <a:r>
                        <a:rPr lang="de-DE" sz="2000" dirty="0" err="1" smtClean="0"/>
                        <a:t>the</a:t>
                      </a:r>
                      <a:r>
                        <a:rPr lang="de-DE" sz="2000" dirty="0" smtClean="0"/>
                        <a:t> </a:t>
                      </a:r>
                      <a:r>
                        <a:rPr lang="de-DE" sz="2000" dirty="0" err="1" smtClean="0"/>
                        <a:t>other</a:t>
                      </a:r>
                      <a:r>
                        <a:rPr lang="de-DE" sz="2000" dirty="0" smtClean="0"/>
                        <a:t> </a:t>
                      </a:r>
                      <a:r>
                        <a:rPr lang="de-DE" sz="2000" dirty="0" err="1" smtClean="0"/>
                        <a:t>weeks</a:t>
                      </a:r>
                      <a:r>
                        <a:rPr lang="de-DE" sz="2000" dirty="0" smtClean="0"/>
                        <a:t> </a:t>
                      </a:r>
                      <a:r>
                        <a:rPr lang="de-DE" sz="2000" dirty="0" err="1" smtClean="0"/>
                        <a:t>the</a:t>
                      </a:r>
                      <a:r>
                        <a:rPr lang="de-DE" sz="2000" dirty="0" smtClean="0"/>
                        <a:t> </a:t>
                      </a:r>
                      <a:r>
                        <a:rPr lang="de-DE" sz="2000" dirty="0" err="1" smtClean="0"/>
                        <a:t>students</a:t>
                      </a:r>
                      <a:r>
                        <a:rPr lang="de-DE" sz="2000" dirty="0" smtClean="0"/>
                        <a:t> </a:t>
                      </a:r>
                      <a:r>
                        <a:rPr lang="de-DE" sz="2000" dirty="0" err="1" smtClean="0"/>
                        <a:t>work</a:t>
                      </a:r>
                      <a:r>
                        <a:rPr lang="de-DE" sz="2000" dirty="0" smtClean="0"/>
                        <a:t> in </a:t>
                      </a:r>
                      <a:r>
                        <a:rPr lang="de-DE" sz="2000" dirty="0" err="1" smtClean="0"/>
                        <a:t>their</a:t>
                      </a:r>
                      <a:r>
                        <a:rPr lang="de-DE" sz="2000" dirty="0" smtClean="0"/>
                        <a:t> </a:t>
                      </a:r>
                      <a:r>
                        <a:rPr lang="de-DE" sz="2000" dirty="0" err="1" smtClean="0"/>
                        <a:t>companies</a:t>
                      </a:r>
                      <a:r>
                        <a:rPr lang="de-DE" sz="2000" dirty="0" smtClean="0"/>
                        <a:t>.</a:t>
                      </a:r>
                      <a:endParaRPr lang="de-DE" sz="2000" baseline="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smtClean="0"/>
                        <a:t>The </a:t>
                      </a:r>
                      <a:r>
                        <a:rPr lang="de-DE" sz="2000" dirty="0" err="1" smtClean="0"/>
                        <a:t>other</a:t>
                      </a:r>
                      <a:r>
                        <a:rPr lang="de-DE" sz="2000" dirty="0" smtClean="0"/>
                        <a:t> </a:t>
                      </a:r>
                      <a:r>
                        <a:rPr lang="de-DE" sz="2000" dirty="0" err="1" smtClean="0"/>
                        <a:t>three</a:t>
                      </a:r>
                      <a:r>
                        <a:rPr lang="de-DE" sz="2000" baseline="0" dirty="0" smtClean="0"/>
                        <a:t> </a:t>
                      </a:r>
                      <a:r>
                        <a:rPr lang="de-DE" sz="2000" dirty="0" err="1" smtClean="0"/>
                        <a:t>days</a:t>
                      </a:r>
                      <a:r>
                        <a:rPr lang="de-DE" sz="2000" dirty="0" smtClean="0"/>
                        <a:t> a </a:t>
                      </a:r>
                      <a:r>
                        <a:rPr lang="de-DE" sz="2000" dirty="0" err="1" smtClean="0"/>
                        <a:t>week</a:t>
                      </a:r>
                      <a:r>
                        <a:rPr lang="de-DE" sz="2000" dirty="0" smtClean="0"/>
                        <a:t> </a:t>
                      </a:r>
                      <a:r>
                        <a:rPr lang="de-DE" sz="2000" dirty="0" err="1" smtClean="0"/>
                        <a:t>they</a:t>
                      </a:r>
                      <a:r>
                        <a:rPr lang="de-DE" sz="2000" dirty="0" smtClean="0"/>
                        <a:t> </a:t>
                      </a:r>
                      <a:r>
                        <a:rPr lang="de-DE" sz="2000" dirty="0" err="1" smtClean="0"/>
                        <a:t>work</a:t>
                      </a:r>
                      <a:r>
                        <a:rPr lang="de-DE" sz="2000" dirty="0" smtClean="0"/>
                        <a:t> in </a:t>
                      </a:r>
                      <a:r>
                        <a:rPr lang="de-DE" sz="2000" dirty="0" err="1" smtClean="0"/>
                        <a:t>their</a:t>
                      </a:r>
                      <a:r>
                        <a:rPr lang="de-DE" sz="2000" dirty="0" smtClean="0"/>
                        <a:t> </a:t>
                      </a:r>
                      <a:r>
                        <a:rPr lang="de-DE" sz="2000" dirty="0" err="1" smtClean="0"/>
                        <a:t>companies</a:t>
                      </a:r>
                      <a:r>
                        <a:rPr lang="de-DE" sz="2000" dirty="0" smtClean="0"/>
                        <a:t>.</a:t>
                      </a:r>
                      <a:endParaRPr lang="de-DE" sz="2000" noProof="0" dirty="0"/>
                    </a:p>
                  </a:txBody>
                  <a:tcPr anchor="ctr"/>
                </a:tc>
              </a:tr>
              <a:tr h="6828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noProof="0" dirty="0" err="1" smtClean="0"/>
                        <a:t>Example</a:t>
                      </a:r>
                      <a:r>
                        <a:rPr lang="de-DE" sz="2000" noProof="0" dirty="0" smtClean="0"/>
                        <a:t> </a:t>
                      </a:r>
                      <a:r>
                        <a:rPr lang="de-DE" sz="2000" noProof="0" dirty="0" err="1" smtClean="0"/>
                        <a:t>at</a:t>
                      </a:r>
                      <a:r>
                        <a:rPr lang="de-DE" sz="2000" noProof="0" dirty="0" smtClean="0"/>
                        <a:t> MBK: „Bankkaufleute“</a:t>
                      </a:r>
                      <a:endParaRPr lang="de-DE" sz="2000" baseline="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noProof="0" dirty="0" err="1" smtClean="0"/>
                        <a:t>Example</a:t>
                      </a:r>
                      <a:r>
                        <a:rPr lang="de-DE" sz="2000" noProof="0" dirty="0" smtClean="0"/>
                        <a:t> </a:t>
                      </a:r>
                      <a:r>
                        <a:rPr lang="de-DE" sz="2000" noProof="0" dirty="0" err="1" smtClean="0"/>
                        <a:t>at</a:t>
                      </a:r>
                      <a:r>
                        <a:rPr lang="de-DE" sz="2000" noProof="0" dirty="0" smtClean="0"/>
                        <a:t> MBK:</a:t>
                      </a:r>
                      <a:r>
                        <a:rPr lang="de-DE" sz="2000" baseline="0" noProof="0" dirty="0" smtClean="0"/>
                        <a:t> „Einzelhandelskaufleute“</a:t>
                      </a:r>
                      <a:endParaRPr lang="de-DE" sz="2000" noProof="0" dirty="0"/>
                    </a:p>
                  </a:txBody>
                  <a:tcPr anchor="ctr"/>
                </a:tc>
              </a:tr>
              <a:tr h="925668">
                <a:tc>
                  <a:txBody>
                    <a:bodyPr/>
                    <a:lstStyle/>
                    <a:p>
                      <a:pPr algn="l"/>
                      <a:r>
                        <a:rPr lang="de-DE" sz="2000" baseline="0" noProof="0" dirty="0" err="1" smtClean="0"/>
                        <a:t>Students</a:t>
                      </a:r>
                      <a:r>
                        <a:rPr lang="de-DE" sz="2000" baseline="0" noProof="0" dirty="0" smtClean="0"/>
                        <a:t> </a:t>
                      </a:r>
                      <a:r>
                        <a:rPr lang="de-DE" sz="2000" baseline="0" noProof="0" dirty="0" err="1" smtClean="0"/>
                        <a:t>have</a:t>
                      </a:r>
                      <a:r>
                        <a:rPr lang="de-DE" sz="2000" baseline="0" noProof="0" dirty="0" smtClean="0"/>
                        <a:t> </a:t>
                      </a:r>
                      <a:r>
                        <a:rPr lang="de-DE" sz="2000" baseline="0" noProof="0" dirty="0" err="1" smtClean="0"/>
                        <a:t>working</a:t>
                      </a:r>
                      <a:r>
                        <a:rPr lang="de-DE" sz="2000" baseline="0" noProof="0" dirty="0" smtClean="0"/>
                        <a:t> </a:t>
                      </a:r>
                      <a:r>
                        <a:rPr lang="de-DE" sz="2000" baseline="0" noProof="0" dirty="0" err="1" smtClean="0"/>
                        <a:t>contracts</a:t>
                      </a:r>
                      <a:r>
                        <a:rPr lang="de-DE" sz="2000" baseline="0" noProof="0" dirty="0" smtClean="0"/>
                        <a:t> </a:t>
                      </a:r>
                      <a:r>
                        <a:rPr lang="de-DE" sz="2000" baseline="0" noProof="0" dirty="0" err="1" smtClean="0"/>
                        <a:t>with</a:t>
                      </a:r>
                      <a:r>
                        <a:rPr lang="de-DE" sz="2000" baseline="0" noProof="0" dirty="0" smtClean="0"/>
                        <a:t> „Sparkasse am Niederrhein</a:t>
                      </a:r>
                      <a:r>
                        <a:rPr lang="de-DE" sz="2000" baseline="0" noProof="0" dirty="0" smtClean="0"/>
                        <a:t>“, </a:t>
                      </a:r>
                      <a:r>
                        <a:rPr lang="de-DE" sz="2000" baseline="0" noProof="0" dirty="0" smtClean="0"/>
                        <a:t>„</a:t>
                      </a:r>
                      <a:r>
                        <a:rPr lang="de-DE" sz="2000" baseline="0" noProof="0" dirty="0" smtClean="0"/>
                        <a:t>Volksbank Niederrhein“ </a:t>
                      </a:r>
                      <a:r>
                        <a:rPr lang="de-DE" sz="2000" baseline="0" noProof="0" dirty="0" err="1" smtClean="0"/>
                        <a:t>or</a:t>
                      </a:r>
                      <a:r>
                        <a:rPr lang="de-DE" sz="2000" baseline="0" noProof="0" dirty="0" smtClean="0"/>
                        <a:t> „</a:t>
                      </a:r>
                      <a:r>
                        <a:rPr lang="de-DE" sz="2000" baseline="0" noProof="0" dirty="0" err="1" smtClean="0"/>
                        <a:t>Targobank</a:t>
                      </a:r>
                      <a:r>
                        <a:rPr lang="de-DE" sz="2000" baseline="0" noProof="0" dirty="0" smtClean="0"/>
                        <a:t>“ </a:t>
                      </a:r>
                      <a:r>
                        <a:rPr lang="de-DE" sz="2000" baseline="0" noProof="0" dirty="0" smtClean="0"/>
                        <a:t>.</a:t>
                      </a:r>
                      <a:endParaRPr lang="de-DE" sz="2000" baseline="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noProof="0" dirty="0" err="1" smtClean="0"/>
                        <a:t>Students</a:t>
                      </a:r>
                      <a:r>
                        <a:rPr lang="de-DE" sz="2000" noProof="0" dirty="0" smtClean="0"/>
                        <a:t> </a:t>
                      </a:r>
                      <a:r>
                        <a:rPr lang="de-DE" sz="2000" noProof="0" dirty="0" err="1" smtClean="0"/>
                        <a:t>have</a:t>
                      </a:r>
                      <a:r>
                        <a:rPr lang="de-DE" sz="2000" noProof="0" dirty="0" smtClean="0"/>
                        <a:t> </a:t>
                      </a:r>
                      <a:r>
                        <a:rPr lang="de-DE" sz="2000" noProof="0" dirty="0" err="1" smtClean="0"/>
                        <a:t>working</a:t>
                      </a:r>
                      <a:r>
                        <a:rPr lang="de-DE" sz="2000" baseline="0" noProof="0" dirty="0" smtClean="0"/>
                        <a:t> </a:t>
                      </a:r>
                      <a:r>
                        <a:rPr lang="de-DE" sz="2000" baseline="0" noProof="0" dirty="0" err="1" smtClean="0"/>
                        <a:t>contracts</a:t>
                      </a:r>
                      <a:r>
                        <a:rPr lang="de-DE" sz="2000" baseline="0" noProof="0" dirty="0" smtClean="0"/>
                        <a:t> </a:t>
                      </a:r>
                      <a:r>
                        <a:rPr lang="de-DE" sz="2000" baseline="0" noProof="0" dirty="0" err="1" smtClean="0"/>
                        <a:t>with</a:t>
                      </a:r>
                      <a:r>
                        <a:rPr lang="de-DE" sz="2000" baseline="0" noProof="0" dirty="0" smtClean="0"/>
                        <a:t> different </a:t>
                      </a:r>
                      <a:r>
                        <a:rPr lang="de-DE" sz="2000" baseline="0" noProof="0" dirty="0" err="1" smtClean="0"/>
                        <a:t>local</a:t>
                      </a:r>
                      <a:r>
                        <a:rPr lang="de-DE" sz="2000" baseline="0" noProof="0" dirty="0" smtClean="0"/>
                        <a:t> </a:t>
                      </a:r>
                      <a:r>
                        <a:rPr lang="de-DE" sz="2000" baseline="0" noProof="0" dirty="0" err="1" smtClean="0"/>
                        <a:t>retailers</a:t>
                      </a:r>
                      <a:r>
                        <a:rPr lang="de-DE" sz="2000" baseline="0" noProof="0" dirty="0" smtClean="0"/>
                        <a:t> </a:t>
                      </a:r>
                      <a:r>
                        <a:rPr lang="de-DE" sz="2000" baseline="0" noProof="0" dirty="0" err="1" smtClean="0"/>
                        <a:t>like</a:t>
                      </a:r>
                      <a:r>
                        <a:rPr lang="de-DE" sz="2000" baseline="0" noProof="0" dirty="0" smtClean="0"/>
                        <a:t> </a:t>
                      </a:r>
                      <a:r>
                        <a:rPr lang="de-DE" sz="2000" baseline="0" noProof="0" dirty="0" smtClean="0"/>
                        <a:t>„Modehaus Braun“.</a:t>
                      </a:r>
                      <a:endParaRPr lang="de-DE" sz="2000" noProof="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818252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>
          <a:xfrm>
            <a:off x="765820" y="404664"/>
            <a:ext cx="11423005" cy="792088"/>
          </a:xfrm>
        </p:spPr>
        <p:txBody>
          <a:bodyPr>
            <a:normAutofit/>
          </a:bodyPr>
          <a:lstStyle/>
          <a:p>
            <a:pPr marL="0" indent="0">
              <a:spcBef>
                <a:spcPts val="200"/>
              </a:spcBef>
              <a:buNone/>
            </a:pPr>
            <a:r>
              <a:rPr lang="de-DE" sz="3600" dirty="0" smtClean="0">
                <a:solidFill>
                  <a:schemeClr val="accent1"/>
                </a:solidFill>
              </a:rPr>
              <a:t>The </a:t>
            </a:r>
            <a:r>
              <a:rPr lang="de-DE" sz="3600" dirty="0" err="1" smtClean="0">
                <a:solidFill>
                  <a:schemeClr val="accent1"/>
                </a:solidFill>
              </a:rPr>
              <a:t>objectives</a:t>
            </a:r>
            <a:r>
              <a:rPr lang="de-DE" sz="3600" dirty="0" smtClean="0">
                <a:solidFill>
                  <a:schemeClr val="accent1"/>
                </a:solidFill>
              </a:rPr>
              <a:t> </a:t>
            </a:r>
            <a:r>
              <a:rPr lang="de-DE" sz="3600" dirty="0" err="1" smtClean="0">
                <a:solidFill>
                  <a:schemeClr val="accent1"/>
                </a:solidFill>
              </a:rPr>
              <a:t>of</a:t>
            </a:r>
            <a:r>
              <a:rPr lang="de-DE" sz="3600" dirty="0" smtClean="0">
                <a:solidFill>
                  <a:schemeClr val="accent1"/>
                </a:solidFill>
              </a:rPr>
              <a:t> </a:t>
            </a:r>
            <a:r>
              <a:rPr lang="de-DE" sz="3600" dirty="0" err="1" smtClean="0">
                <a:solidFill>
                  <a:schemeClr val="accent1"/>
                </a:solidFill>
              </a:rPr>
              <a:t>the</a:t>
            </a:r>
            <a:r>
              <a:rPr lang="de-DE" sz="3600" dirty="0" smtClean="0">
                <a:solidFill>
                  <a:schemeClr val="accent1"/>
                </a:solidFill>
              </a:rPr>
              <a:t> dual </a:t>
            </a:r>
            <a:r>
              <a:rPr lang="de-DE" sz="3600" dirty="0" err="1" smtClean="0">
                <a:solidFill>
                  <a:schemeClr val="accent1"/>
                </a:solidFill>
              </a:rPr>
              <a:t>system</a:t>
            </a:r>
            <a:endParaRPr lang="de-DE" sz="3600" dirty="0">
              <a:solidFill>
                <a:schemeClr val="accent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125860" y="1196753"/>
            <a:ext cx="7560840" cy="7460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provide</a:t>
            </a:r>
            <a:r>
              <a:rPr lang="de-DE" sz="2800" dirty="0" smtClean="0"/>
              <a:t> </a:t>
            </a:r>
            <a:r>
              <a:rPr lang="de-DE" sz="2800" dirty="0" err="1" smtClean="0"/>
              <a:t>young</a:t>
            </a:r>
            <a:r>
              <a:rPr lang="de-DE" sz="2800" dirty="0" smtClean="0"/>
              <a:t> </a:t>
            </a:r>
            <a:r>
              <a:rPr lang="de-DE" sz="2800" dirty="0" err="1" smtClean="0"/>
              <a:t>people</a:t>
            </a:r>
            <a:r>
              <a:rPr lang="de-DE" sz="2800" dirty="0" smtClean="0"/>
              <a:t> </a:t>
            </a:r>
            <a:r>
              <a:rPr lang="de-DE" sz="2800" dirty="0" err="1" smtClean="0"/>
              <a:t>with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basis</a:t>
            </a:r>
            <a:r>
              <a:rPr lang="de-DE" sz="2800" dirty="0" smtClean="0"/>
              <a:t> </a:t>
            </a:r>
            <a:r>
              <a:rPr lang="de-DE" sz="2800" dirty="0" err="1" smtClean="0"/>
              <a:t>for</a:t>
            </a:r>
            <a:r>
              <a:rPr lang="de-DE" sz="2800" dirty="0" smtClean="0"/>
              <a:t> a </a:t>
            </a:r>
            <a:r>
              <a:rPr lang="de-DE" sz="2800" dirty="0" err="1" smtClean="0"/>
              <a:t>successful</a:t>
            </a:r>
            <a:r>
              <a:rPr lang="de-DE" sz="2800" dirty="0" smtClean="0"/>
              <a:t> </a:t>
            </a:r>
            <a:r>
              <a:rPr lang="de-DE" sz="2800" dirty="0" err="1" smtClean="0"/>
              <a:t>career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thus</a:t>
            </a:r>
            <a:r>
              <a:rPr lang="de-DE" sz="2800" dirty="0" smtClean="0"/>
              <a:t> </a:t>
            </a:r>
            <a:r>
              <a:rPr lang="de-DE" sz="2800" dirty="0" err="1" smtClean="0"/>
              <a:t>contribute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their</a:t>
            </a:r>
            <a:r>
              <a:rPr lang="de-DE" sz="2800" dirty="0" smtClean="0"/>
              <a:t> personal </a:t>
            </a:r>
            <a:r>
              <a:rPr lang="de-DE" sz="2800" dirty="0" err="1" smtClean="0"/>
              <a:t>development</a:t>
            </a:r>
            <a:r>
              <a:rPr lang="de-DE" sz="2800" dirty="0" smtClean="0"/>
              <a:t>. </a:t>
            </a:r>
            <a:endParaRPr lang="de-DE" sz="2800" dirty="0" smtClean="0"/>
          </a:p>
          <a:p>
            <a:pPr marL="457200" indent="-457200">
              <a:lnSpc>
                <a:spcPct val="90000"/>
              </a:lnSpc>
            </a:pPr>
            <a:endParaRPr lang="de-DE" sz="2800" dirty="0" smtClean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satisfy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demands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business</a:t>
            </a:r>
            <a:r>
              <a:rPr lang="de-DE" sz="2800" dirty="0" smtClean="0"/>
              <a:t> 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various</a:t>
            </a:r>
            <a:r>
              <a:rPr lang="de-DE" sz="2800" dirty="0" smtClean="0"/>
              <a:t> </a:t>
            </a:r>
            <a:r>
              <a:rPr lang="de-DE" sz="2800" dirty="0" err="1" smtClean="0"/>
              <a:t>skills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thus</a:t>
            </a:r>
            <a:r>
              <a:rPr lang="de-DE" sz="2800" dirty="0" smtClean="0"/>
              <a:t> </a:t>
            </a:r>
            <a:r>
              <a:rPr lang="de-DE" sz="2800" dirty="0" err="1" smtClean="0"/>
              <a:t>serve</a:t>
            </a:r>
            <a:r>
              <a:rPr lang="de-DE" sz="2800" dirty="0" smtClean="0"/>
              <a:t> </a:t>
            </a:r>
            <a:r>
              <a:rPr lang="de-DE" sz="2800" dirty="0" err="1" smtClean="0"/>
              <a:t>economic</a:t>
            </a:r>
            <a:r>
              <a:rPr lang="de-DE" sz="2800" dirty="0" smtClean="0"/>
              <a:t> </a:t>
            </a:r>
            <a:r>
              <a:rPr lang="de-DE" sz="2800" dirty="0" err="1" smtClean="0"/>
              <a:t>policy</a:t>
            </a:r>
            <a:r>
              <a:rPr lang="de-DE" sz="2800" dirty="0" smtClean="0"/>
              <a:t> </a:t>
            </a:r>
            <a:r>
              <a:rPr lang="de-DE" sz="2800" dirty="0" err="1" smtClean="0"/>
              <a:t>interests</a:t>
            </a:r>
            <a:r>
              <a:rPr lang="de-DE" sz="2800" dirty="0" smtClean="0"/>
              <a:t>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e-DE" sz="2800" dirty="0" smtClean="0"/>
          </a:p>
          <a:p>
            <a:pPr marL="457200" indent="-457200">
              <a:lnSpc>
                <a:spcPct val="90000"/>
              </a:lnSpc>
            </a:pPr>
            <a:r>
              <a:rPr lang="de-DE" sz="2800" dirty="0" smtClean="0"/>
              <a:t>	=&gt; Dual </a:t>
            </a:r>
            <a:r>
              <a:rPr lang="de-DE" sz="2800" dirty="0" err="1" smtClean="0"/>
              <a:t>system</a:t>
            </a:r>
            <a:r>
              <a:rPr lang="de-DE" sz="2800" dirty="0" smtClean="0"/>
              <a:t> </a:t>
            </a:r>
            <a:r>
              <a:rPr lang="de-DE" sz="2800" dirty="0" err="1" smtClean="0"/>
              <a:t>has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develop</a:t>
            </a:r>
            <a:r>
              <a:rPr lang="de-DE" sz="2800" dirty="0" smtClean="0"/>
              <a:t> </a:t>
            </a:r>
            <a:r>
              <a:rPr lang="de-DE" sz="2800" u="sng" dirty="0" smtClean="0"/>
              <a:t>personal </a:t>
            </a:r>
            <a:r>
              <a:rPr lang="de-DE" sz="2800" u="sng" dirty="0" err="1" smtClean="0"/>
              <a:t>skills</a:t>
            </a:r>
            <a:r>
              <a:rPr lang="de-DE" sz="2800" u="sng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young</a:t>
            </a:r>
            <a:r>
              <a:rPr lang="de-DE" sz="2800" dirty="0" smtClean="0"/>
              <a:t> </a:t>
            </a:r>
            <a:r>
              <a:rPr lang="de-DE" sz="2800" dirty="0" err="1" smtClean="0"/>
              <a:t>people</a:t>
            </a:r>
            <a:r>
              <a:rPr lang="de-DE" sz="2800" dirty="0" smtClean="0"/>
              <a:t> </a:t>
            </a:r>
            <a:r>
              <a:rPr lang="de-DE" sz="2800" dirty="0" err="1" smtClean="0"/>
              <a:t>as</a:t>
            </a:r>
            <a:r>
              <a:rPr lang="de-DE" sz="2800" dirty="0" smtClean="0"/>
              <a:t> well </a:t>
            </a:r>
            <a:r>
              <a:rPr lang="de-DE" sz="2800" dirty="0" err="1" smtClean="0"/>
              <a:t>as</a:t>
            </a:r>
            <a:r>
              <a:rPr lang="de-DE" sz="2800" dirty="0" smtClean="0"/>
              <a:t> </a:t>
            </a:r>
            <a:r>
              <a:rPr lang="de-DE" sz="2800" u="sng" dirty="0" err="1" smtClean="0"/>
              <a:t>vocational</a:t>
            </a:r>
            <a:r>
              <a:rPr lang="de-DE" sz="2800" u="sng" dirty="0" smtClean="0"/>
              <a:t> </a:t>
            </a:r>
            <a:r>
              <a:rPr lang="de-DE" sz="2800" u="sng" dirty="0" err="1" smtClean="0"/>
              <a:t>abilities</a:t>
            </a:r>
            <a:r>
              <a:rPr lang="de-DE" sz="2800" u="sng" dirty="0" smtClean="0"/>
              <a:t>. </a:t>
            </a:r>
          </a:p>
          <a:p>
            <a:pPr marL="457200" indent="-457200">
              <a:lnSpc>
                <a:spcPct val="90000"/>
              </a:lnSpc>
            </a:pPr>
            <a:endParaRPr lang="de-DE" sz="2800" dirty="0" smtClean="0"/>
          </a:p>
          <a:p>
            <a:pPr marL="457200" indent="-457200">
              <a:lnSpc>
                <a:spcPct val="90000"/>
              </a:lnSpc>
            </a:pPr>
            <a:endParaRPr lang="de-DE" sz="2800" dirty="0" smtClean="0"/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e-DE" sz="2800" dirty="0" smtClean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e-DE" sz="2800" dirty="0" smtClean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e-DE" sz="2800" dirty="0" smtClean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e-DE" sz="2800" dirty="0" smtClean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e-DE" sz="2800" dirty="0" smtClean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e-DE" sz="2800" dirty="0" smtClean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e-DE" sz="2800" dirty="0"/>
          </a:p>
        </p:txBody>
      </p:sp>
      <p:pic>
        <p:nvPicPr>
          <p:cNvPr id="6" name="Grafik 5" descr="MBK Fot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33596" y="1484784"/>
            <a:ext cx="2517400" cy="24842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888699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>
          <a:xfrm>
            <a:off x="765820" y="404664"/>
            <a:ext cx="11423005" cy="792088"/>
          </a:xfrm>
        </p:spPr>
        <p:txBody>
          <a:bodyPr>
            <a:normAutofit/>
          </a:bodyPr>
          <a:lstStyle/>
          <a:p>
            <a:pPr marL="0" indent="0">
              <a:spcBef>
                <a:spcPts val="200"/>
              </a:spcBef>
              <a:buNone/>
            </a:pPr>
            <a:r>
              <a:rPr lang="de-DE" sz="3600" dirty="0" err="1" smtClean="0">
                <a:solidFill>
                  <a:schemeClr val="accent1"/>
                </a:solidFill>
              </a:rPr>
              <a:t>Realization</a:t>
            </a:r>
            <a:r>
              <a:rPr lang="de-DE" sz="3600" dirty="0" smtClean="0">
                <a:solidFill>
                  <a:schemeClr val="accent1"/>
                </a:solidFill>
              </a:rPr>
              <a:t> </a:t>
            </a:r>
            <a:r>
              <a:rPr lang="de-DE" sz="3600" dirty="0" err="1" smtClean="0">
                <a:solidFill>
                  <a:schemeClr val="accent1"/>
                </a:solidFill>
              </a:rPr>
              <a:t>of</a:t>
            </a:r>
            <a:r>
              <a:rPr lang="de-DE" sz="3600" dirty="0" smtClean="0">
                <a:solidFill>
                  <a:schemeClr val="accent1"/>
                </a:solidFill>
              </a:rPr>
              <a:t> </a:t>
            </a:r>
            <a:r>
              <a:rPr lang="de-DE" sz="3600" dirty="0" err="1" smtClean="0">
                <a:solidFill>
                  <a:schemeClr val="accent1"/>
                </a:solidFill>
              </a:rPr>
              <a:t>the</a:t>
            </a:r>
            <a:r>
              <a:rPr lang="de-DE" sz="3600" dirty="0" smtClean="0">
                <a:solidFill>
                  <a:schemeClr val="accent1"/>
                </a:solidFill>
              </a:rPr>
              <a:t> dual </a:t>
            </a:r>
            <a:r>
              <a:rPr lang="de-DE" sz="3600" dirty="0" err="1" smtClean="0">
                <a:solidFill>
                  <a:schemeClr val="accent1"/>
                </a:solidFill>
              </a:rPr>
              <a:t>system</a:t>
            </a:r>
            <a:r>
              <a:rPr lang="de-DE" sz="3600" dirty="0" smtClean="0">
                <a:solidFill>
                  <a:schemeClr val="accent1"/>
                </a:solidFill>
              </a:rPr>
              <a:t> </a:t>
            </a:r>
            <a:r>
              <a:rPr lang="de-DE" sz="3600" dirty="0" err="1" smtClean="0">
                <a:solidFill>
                  <a:schemeClr val="accent1"/>
                </a:solidFill>
              </a:rPr>
              <a:t>objectives</a:t>
            </a:r>
            <a:r>
              <a:rPr lang="de-DE" sz="3600" dirty="0" smtClean="0">
                <a:solidFill>
                  <a:schemeClr val="accent1"/>
                </a:solidFill>
              </a:rPr>
              <a:t> </a:t>
            </a:r>
            <a:endParaRPr lang="de-DE" sz="3600" dirty="0">
              <a:solidFill>
                <a:schemeClr val="accent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125860" y="1196753"/>
            <a:ext cx="756084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2800" dirty="0" smtClean="0"/>
              <a:t>Schools </a:t>
            </a:r>
            <a:r>
              <a:rPr lang="de-DE" sz="2800" dirty="0" err="1" smtClean="0"/>
              <a:t>give</a:t>
            </a:r>
            <a:r>
              <a:rPr lang="de-DE" sz="2800" dirty="0" smtClean="0"/>
              <a:t> </a:t>
            </a:r>
            <a:r>
              <a:rPr lang="de-DE" sz="2800" u="sng" dirty="0" err="1" smtClean="0"/>
              <a:t>theoretical</a:t>
            </a:r>
            <a:r>
              <a:rPr lang="de-DE" sz="2800" u="sng" dirty="0" smtClean="0"/>
              <a:t> </a:t>
            </a:r>
            <a:r>
              <a:rPr lang="de-DE" sz="2800" u="sng" dirty="0" err="1" smtClean="0"/>
              <a:t>knowledge</a:t>
            </a:r>
            <a:r>
              <a:rPr lang="de-DE" sz="2800" dirty="0" smtClean="0"/>
              <a:t>, </a:t>
            </a:r>
            <a:r>
              <a:rPr lang="de-DE" sz="2800" dirty="0" err="1" smtClean="0"/>
              <a:t>whereas</a:t>
            </a:r>
            <a:r>
              <a:rPr lang="de-DE" sz="2800" dirty="0" smtClean="0"/>
              <a:t> </a:t>
            </a:r>
            <a:r>
              <a:rPr lang="de-DE" sz="2800" dirty="0" err="1" smtClean="0"/>
              <a:t>business</a:t>
            </a:r>
            <a:r>
              <a:rPr lang="de-DE" sz="2800" dirty="0" smtClean="0"/>
              <a:t> </a:t>
            </a:r>
            <a:r>
              <a:rPr lang="de-DE" sz="2800" dirty="0" err="1" smtClean="0"/>
              <a:t>enterprises</a:t>
            </a:r>
            <a:r>
              <a:rPr lang="de-DE" sz="2800" dirty="0" smtClean="0"/>
              <a:t> </a:t>
            </a:r>
            <a:r>
              <a:rPr lang="de-DE" sz="2800" dirty="0" smtClean="0"/>
              <a:t>in </a:t>
            </a:r>
            <a:r>
              <a:rPr lang="de-DE" sz="2800" dirty="0" err="1" smtClean="0"/>
              <a:t>principal</a:t>
            </a:r>
            <a:r>
              <a:rPr lang="de-DE" sz="2800" dirty="0" smtClean="0"/>
              <a:t> </a:t>
            </a:r>
            <a:r>
              <a:rPr lang="de-DE" sz="2800" dirty="0" err="1" smtClean="0"/>
              <a:t>give</a:t>
            </a:r>
            <a:r>
              <a:rPr lang="de-DE" sz="2800" dirty="0" smtClean="0"/>
              <a:t> </a:t>
            </a:r>
            <a:r>
              <a:rPr lang="de-DE" sz="2800" u="sng" dirty="0" err="1" smtClean="0"/>
              <a:t>practical</a:t>
            </a:r>
            <a:r>
              <a:rPr lang="de-DE" sz="2800" u="sng" dirty="0" smtClean="0"/>
              <a:t> </a:t>
            </a:r>
            <a:r>
              <a:rPr lang="de-DE" sz="2800" u="sng" dirty="0" err="1" smtClean="0"/>
              <a:t>know-how</a:t>
            </a:r>
            <a:r>
              <a:rPr lang="de-DE" sz="2800" dirty="0" smtClean="0"/>
              <a:t> in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place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work</a:t>
            </a:r>
            <a:r>
              <a:rPr lang="de-DE" sz="2800" dirty="0" smtClean="0"/>
              <a:t>. </a:t>
            </a:r>
            <a:endParaRPr lang="de-DE" sz="2800" dirty="0" smtClean="0"/>
          </a:p>
          <a:p>
            <a:pPr marL="457200" indent="-457200">
              <a:lnSpc>
                <a:spcPct val="90000"/>
              </a:lnSpc>
            </a:pPr>
            <a:endParaRPr lang="de-DE" sz="2800" dirty="0" smtClean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2800" dirty="0" smtClean="0"/>
              <a:t>Schools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firms</a:t>
            </a:r>
            <a:r>
              <a:rPr lang="de-DE" sz="2800" dirty="0" smtClean="0"/>
              <a:t> </a:t>
            </a:r>
            <a:r>
              <a:rPr lang="de-DE" sz="2800" dirty="0" err="1" smtClean="0"/>
              <a:t>compliment</a:t>
            </a:r>
            <a:r>
              <a:rPr lang="de-DE" sz="2800" dirty="0" smtClean="0"/>
              <a:t> </a:t>
            </a:r>
            <a:r>
              <a:rPr lang="de-DE" sz="2800" dirty="0" err="1" smtClean="0"/>
              <a:t>one</a:t>
            </a:r>
            <a:r>
              <a:rPr lang="de-DE" sz="2800" dirty="0" smtClean="0"/>
              <a:t> </a:t>
            </a:r>
            <a:r>
              <a:rPr lang="de-DE" sz="2800" dirty="0" err="1" smtClean="0"/>
              <a:t>another</a:t>
            </a:r>
            <a:r>
              <a:rPr lang="de-DE" sz="2800" dirty="0" smtClean="0"/>
              <a:t> </a:t>
            </a:r>
            <a:r>
              <a:rPr lang="de-DE" sz="2800" dirty="0" err="1" smtClean="0"/>
              <a:t>by</a:t>
            </a:r>
            <a:r>
              <a:rPr lang="de-DE" sz="2800" dirty="0" smtClean="0"/>
              <a:t> </a:t>
            </a:r>
            <a:r>
              <a:rPr lang="de-DE" sz="2800" u="sng" dirty="0" err="1" smtClean="0"/>
              <a:t>working</a:t>
            </a:r>
            <a:r>
              <a:rPr lang="de-DE" sz="2800" u="sng" dirty="0" smtClean="0"/>
              <a:t> </a:t>
            </a:r>
            <a:r>
              <a:rPr lang="de-DE" sz="2800" u="sng" dirty="0" err="1" smtClean="0"/>
              <a:t>together</a:t>
            </a:r>
            <a:r>
              <a:rPr lang="de-DE" sz="2800" dirty="0" smtClean="0"/>
              <a:t> on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smtClean="0"/>
              <a:t>same </a:t>
            </a:r>
            <a:r>
              <a:rPr lang="de-DE" sz="2800" dirty="0" err="1" smtClean="0"/>
              <a:t>objectives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enable</a:t>
            </a:r>
            <a:r>
              <a:rPr lang="de-DE" sz="2800" dirty="0" smtClean="0"/>
              <a:t> </a:t>
            </a:r>
            <a:r>
              <a:rPr lang="de-DE" sz="2800" dirty="0" err="1" smtClean="0"/>
              <a:t>young</a:t>
            </a:r>
            <a:r>
              <a:rPr lang="de-DE" sz="2800" dirty="0" smtClean="0"/>
              <a:t> </a:t>
            </a:r>
            <a:r>
              <a:rPr lang="de-DE" sz="2800" dirty="0" err="1" smtClean="0"/>
              <a:t>people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become</a:t>
            </a:r>
            <a:r>
              <a:rPr lang="de-DE" sz="2800" dirty="0" smtClean="0"/>
              <a:t> professional </a:t>
            </a:r>
            <a:r>
              <a:rPr lang="de-DE" sz="2800" dirty="0" err="1" smtClean="0"/>
              <a:t>employees</a:t>
            </a:r>
            <a:r>
              <a:rPr lang="de-DE" sz="2800" dirty="0" smtClean="0"/>
              <a:t> in </a:t>
            </a:r>
            <a:r>
              <a:rPr lang="de-DE" sz="2800" dirty="0" err="1" smtClean="0"/>
              <a:t>their</a:t>
            </a:r>
            <a:r>
              <a:rPr lang="de-DE" sz="2800" dirty="0" smtClean="0"/>
              <a:t> </a:t>
            </a:r>
            <a:r>
              <a:rPr lang="de-DE" sz="2800" dirty="0" err="1" smtClean="0"/>
              <a:t>business</a:t>
            </a:r>
            <a:r>
              <a:rPr lang="de-DE" sz="2800" dirty="0" smtClean="0"/>
              <a:t>. </a:t>
            </a:r>
            <a:endParaRPr lang="de-DE" sz="2800" dirty="0" smtClean="0"/>
          </a:p>
          <a:p>
            <a:pPr marL="457200" indent="-457200">
              <a:lnSpc>
                <a:spcPct val="90000"/>
              </a:lnSpc>
            </a:pPr>
            <a:endParaRPr lang="de-DE" sz="2800" dirty="0" smtClean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2800" dirty="0" err="1" smtClean="0"/>
              <a:t>Successful</a:t>
            </a:r>
            <a:r>
              <a:rPr lang="de-DE" sz="2800" dirty="0" smtClean="0"/>
              <a:t> </a:t>
            </a:r>
            <a:r>
              <a:rPr lang="de-DE" sz="2800" dirty="0" err="1" smtClean="0"/>
              <a:t>apprenticeship</a:t>
            </a:r>
            <a:r>
              <a:rPr lang="de-DE" sz="2800" dirty="0" smtClean="0"/>
              <a:t> </a:t>
            </a:r>
            <a:r>
              <a:rPr lang="de-DE" sz="2800" dirty="0" err="1" smtClean="0"/>
              <a:t>requieres</a:t>
            </a:r>
            <a:r>
              <a:rPr lang="de-DE" sz="2800" dirty="0" smtClean="0"/>
              <a:t> a </a:t>
            </a:r>
            <a:r>
              <a:rPr lang="de-DE" sz="2800" u="sng" dirty="0" err="1" smtClean="0"/>
              <a:t>deeper</a:t>
            </a:r>
            <a:r>
              <a:rPr lang="de-DE" sz="2800" u="sng" dirty="0" smtClean="0"/>
              <a:t> </a:t>
            </a:r>
            <a:r>
              <a:rPr lang="de-DE" sz="2800" u="sng" dirty="0" err="1" smtClean="0"/>
              <a:t>cooperation</a:t>
            </a:r>
            <a:r>
              <a:rPr lang="de-DE" sz="2800" u="sng" dirty="0" smtClean="0"/>
              <a:t> </a:t>
            </a:r>
            <a:r>
              <a:rPr lang="de-DE" sz="2800" u="sng" dirty="0" err="1" smtClean="0"/>
              <a:t>and</a:t>
            </a:r>
            <a:r>
              <a:rPr lang="de-DE" sz="2800" u="sng" dirty="0" smtClean="0"/>
              <a:t> </a:t>
            </a:r>
            <a:r>
              <a:rPr lang="de-DE" sz="2800" u="sng" dirty="0" err="1" smtClean="0"/>
              <a:t>coordination</a:t>
            </a:r>
            <a:r>
              <a:rPr lang="de-DE" sz="2800" dirty="0" smtClean="0"/>
              <a:t> </a:t>
            </a:r>
            <a:r>
              <a:rPr lang="de-DE" sz="2800" dirty="0" err="1" smtClean="0"/>
              <a:t>between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two</a:t>
            </a:r>
            <a:r>
              <a:rPr lang="de-DE" sz="2800" dirty="0" smtClean="0"/>
              <a:t> </a:t>
            </a:r>
            <a:r>
              <a:rPr lang="de-DE" sz="2800" dirty="0" err="1" smtClean="0"/>
              <a:t>partners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dual </a:t>
            </a:r>
            <a:r>
              <a:rPr lang="de-DE" sz="2800" dirty="0" err="1" smtClean="0"/>
              <a:t>system</a:t>
            </a:r>
            <a:r>
              <a:rPr lang="de-DE" sz="2800" dirty="0" smtClean="0"/>
              <a:t>.</a:t>
            </a:r>
            <a:endParaRPr lang="de-DE" sz="2800" dirty="0" smtClean="0"/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e-DE" sz="2800" dirty="0" smtClean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e-DE" sz="2800" dirty="0" smtClean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e-DE" sz="2800" dirty="0" smtClean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e-DE" sz="2800" dirty="0" smtClean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e-DE" sz="2800" dirty="0" smtClean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e-DE" sz="2800" dirty="0" smtClean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e-DE" sz="2800" dirty="0"/>
          </a:p>
        </p:txBody>
      </p:sp>
      <p:pic>
        <p:nvPicPr>
          <p:cNvPr id="6" name="Grafik 5" descr="MBK Fot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33596" y="1484784"/>
            <a:ext cx="2517400" cy="24842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888699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49796" y="332656"/>
            <a:ext cx="10971372" cy="1066800"/>
          </a:xfrm>
        </p:spPr>
        <p:txBody>
          <a:bodyPr>
            <a:normAutofit fontScale="90000"/>
          </a:bodyPr>
          <a:lstStyle/>
          <a:p>
            <a:r>
              <a:rPr lang="de-DE" sz="3200" dirty="0" err="1" smtClean="0"/>
              <a:t>How</a:t>
            </a:r>
            <a:r>
              <a:rPr lang="de-DE" sz="3200" dirty="0" smtClean="0"/>
              <a:t> </a:t>
            </a:r>
            <a:r>
              <a:rPr lang="de-DE" sz="3200" dirty="0" err="1" smtClean="0"/>
              <a:t>to</a:t>
            </a:r>
            <a:r>
              <a:rPr lang="de-DE" sz="3200" dirty="0" smtClean="0"/>
              <a:t> manage </a:t>
            </a:r>
            <a:r>
              <a:rPr lang="de-DE" sz="3200" dirty="0" err="1" smtClean="0"/>
              <a:t>coordination</a:t>
            </a:r>
            <a:r>
              <a:rPr lang="de-DE" sz="3200" dirty="0" smtClean="0"/>
              <a:t> </a:t>
            </a:r>
            <a:r>
              <a:rPr lang="de-DE" sz="3200" dirty="0" err="1" smtClean="0"/>
              <a:t>and</a:t>
            </a:r>
            <a:r>
              <a:rPr lang="de-DE" sz="3200" dirty="0" smtClean="0"/>
              <a:t> </a:t>
            </a:r>
            <a:r>
              <a:rPr lang="de-DE" sz="3200" dirty="0" err="1" smtClean="0"/>
              <a:t>cooperation</a:t>
            </a:r>
            <a:r>
              <a:rPr lang="de-DE" sz="3200" dirty="0" smtClean="0"/>
              <a:t>? (1): </a:t>
            </a:r>
            <a:br>
              <a:rPr lang="de-DE" sz="3200" dirty="0" smtClean="0"/>
            </a:br>
            <a:r>
              <a:rPr lang="de-DE" sz="3200" dirty="0" err="1" smtClean="0"/>
              <a:t>Government-given</a:t>
            </a:r>
            <a:r>
              <a:rPr lang="de-DE" sz="3200" dirty="0" smtClean="0"/>
              <a:t> </a:t>
            </a:r>
            <a:r>
              <a:rPr lang="de-DE" sz="3200" dirty="0" err="1" smtClean="0"/>
              <a:t>laws</a:t>
            </a:r>
            <a:r>
              <a:rPr lang="de-DE" sz="3200" dirty="0" smtClean="0"/>
              <a:t> </a:t>
            </a:r>
            <a:r>
              <a:rPr lang="de-DE" sz="3200" dirty="0" err="1" smtClean="0"/>
              <a:t>and</a:t>
            </a:r>
            <a:r>
              <a:rPr lang="de-DE" sz="3200" dirty="0" smtClean="0"/>
              <a:t> </a:t>
            </a:r>
            <a:r>
              <a:rPr lang="de-DE" sz="3200" dirty="0" err="1" smtClean="0"/>
              <a:t>plans</a:t>
            </a:r>
            <a:r>
              <a:rPr lang="de-DE" sz="3200" dirty="0" smtClean="0"/>
              <a:t> (Berufsbildungsgesetz) </a:t>
            </a:r>
            <a:r>
              <a:rPr lang="de-DE" sz="3200" dirty="0" smtClean="0"/>
              <a:t/>
            </a:r>
            <a:br>
              <a:rPr lang="de-DE" sz="3200" dirty="0" smtClean="0"/>
            </a:br>
            <a:endParaRPr lang="de-DE" sz="3200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549796" y="2420888"/>
            <a:ext cx="11233248" cy="3672409"/>
          </a:xfrm>
        </p:spPr>
        <p:txBody>
          <a:bodyPr>
            <a:normAutofit fontScale="25000" lnSpcReduction="20000"/>
          </a:bodyPr>
          <a:lstStyle/>
          <a:p>
            <a:pPr marL="457200" lvl="0" indent="-228600">
              <a:buSzPct val="45000"/>
              <a:buFont typeface="StarSymbol"/>
              <a:buChar char="●"/>
            </a:pPr>
            <a:endParaRPr lang="en-US" dirty="0" smtClean="0">
              <a:solidFill>
                <a:srgbClr val="404040"/>
              </a:solidFill>
            </a:endParaRPr>
          </a:p>
          <a:p>
            <a:pPr marL="457200" lvl="0" indent="-228600">
              <a:buSzPct val="45000"/>
            </a:pPr>
            <a:endParaRPr lang="en-US" sz="8600" dirty="0" smtClean="0">
              <a:solidFill>
                <a:srgbClr val="404040"/>
              </a:solidFill>
            </a:endParaRPr>
          </a:p>
          <a:p>
            <a:pPr marL="914400" lvl="1" indent="-228600">
              <a:buSzPct val="45000"/>
            </a:pPr>
            <a:endParaRPr lang="en-US" sz="11200" b="0" dirty="0" smtClean="0">
              <a:solidFill>
                <a:srgbClr val="404040"/>
              </a:solidFill>
            </a:endParaRPr>
          </a:p>
          <a:p>
            <a:pPr marL="914400" lvl="1" indent="-228600">
              <a:buSzPct val="45000"/>
              <a:buFont typeface="StarSymbol"/>
              <a:buChar char="●"/>
            </a:pPr>
            <a:r>
              <a:rPr lang="en-US" sz="11200" b="0" dirty="0" smtClean="0">
                <a:solidFill>
                  <a:srgbClr val="404040"/>
                </a:solidFill>
              </a:rPr>
              <a:t>Schools </a:t>
            </a:r>
            <a:r>
              <a:rPr lang="en-US" sz="11200" b="0" dirty="0" smtClean="0">
                <a:solidFill>
                  <a:srgbClr val="404040"/>
                </a:solidFill>
              </a:rPr>
              <a:t>have to respect “Learning plans</a:t>
            </a:r>
            <a:r>
              <a:rPr lang="en-US" sz="11200" b="0" dirty="0" smtClean="0">
                <a:solidFill>
                  <a:srgbClr val="404040"/>
                </a:solidFill>
              </a:rPr>
              <a:t>”, where </a:t>
            </a:r>
            <a:r>
              <a:rPr lang="en-US" sz="11200" b="0" dirty="0" smtClean="0">
                <a:solidFill>
                  <a:srgbClr val="404040"/>
                </a:solidFill>
              </a:rPr>
              <a:t>main contents </a:t>
            </a:r>
            <a:r>
              <a:rPr lang="en-US" sz="11200" b="0" dirty="0" smtClean="0">
                <a:solidFill>
                  <a:srgbClr val="404040"/>
                </a:solidFill>
              </a:rPr>
              <a:t>and times for </a:t>
            </a:r>
            <a:r>
              <a:rPr lang="en-US" sz="11200" b="0" dirty="0" smtClean="0">
                <a:solidFill>
                  <a:srgbClr val="404040"/>
                </a:solidFill>
              </a:rPr>
              <a:t>each discipline are </a:t>
            </a:r>
            <a:r>
              <a:rPr lang="en-US" sz="11200" b="0" dirty="0" smtClean="0">
                <a:solidFill>
                  <a:srgbClr val="404040"/>
                </a:solidFill>
              </a:rPr>
              <a:t>given by the Ministry of Education (“Curriculum”).</a:t>
            </a:r>
          </a:p>
          <a:p>
            <a:pPr marL="914400" lvl="1" indent="-228600">
              <a:buSzPct val="45000"/>
              <a:buFont typeface="StarSymbol"/>
              <a:buChar char="●"/>
            </a:pPr>
            <a:r>
              <a:rPr lang="en-US" sz="11200" b="0" dirty="0" smtClean="0">
                <a:solidFill>
                  <a:srgbClr val="404040"/>
                </a:solidFill>
              </a:rPr>
              <a:t>Each learning plan consists of different learning fields (approximate number is 12) with concrete learning situations.</a:t>
            </a:r>
          </a:p>
          <a:p>
            <a:pPr marL="914400" lvl="1" indent="-228600">
              <a:buSzPct val="45000"/>
              <a:buFont typeface="StarSymbol"/>
              <a:buChar char="●"/>
            </a:pPr>
            <a:endParaRPr lang="en-US" sz="11200" b="0" dirty="0" smtClean="0">
              <a:solidFill>
                <a:srgbClr val="404040"/>
              </a:solidFill>
            </a:endParaRPr>
          </a:p>
          <a:p>
            <a:pPr marL="914400" lvl="1" indent="-228600">
              <a:buSzPct val="45000"/>
              <a:buFont typeface="StarSymbol"/>
              <a:buChar char="●"/>
            </a:pPr>
            <a:r>
              <a:rPr lang="en-US" sz="11200" b="0" dirty="0" smtClean="0">
                <a:solidFill>
                  <a:srgbClr val="404040"/>
                </a:solidFill>
              </a:rPr>
              <a:t>Firms </a:t>
            </a:r>
            <a:r>
              <a:rPr lang="en-US" sz="11200" b="0" dirty="0" smtClean="0">
                <a:solidFill>
                  <a:srgbClr val="404040"/>
                </a:solidFill>
              </a:rPr>
              <a:t>have to </a:t>
            </a:r>
            <a:r>
              <a:rPr lang="en-US" sz="11200" b="0" dirty="0" smtClean="0">
                <a:solidFill>
                  <a:srgbClr val="404040"/>
                </a:solidFill>
              </a:rPr>
              <a:t>work after a plan </a:t>
            </a:r>
            <a:r>
              <a:rPr lang="en-US" sz="11200" b="0" dirty="0" smtClean="0">
                <a:solidFill>
                  <a:srgbClr val="404040"/>
                </a:solidFill>
              </a:rPr>
              <a:t>called “</a:t>
            </a:r>
            <a:r>
              <a:rPr lang="en-US" sz="11200" b="0" dirty="0" err="1" smtClean="0">
                <a:solidFill>
                  <a:srgbClr val="404040"/>
                </a:solidFill>
              </a:rPr>
              <a:t>Ausbildungsrahmenplan</a:t>
            </a:r>
            <a:r>
              <a:rPr lang="en-US" sz="11200" b="0" dirty="0" smtClean="0">
                <a:solidFill>
                  <a:srgbClr val="404040"/>
                </a:solidFill>
              </a:rPr>
              <a:t>”, that  fixes the practical activities </a:t>
            </a:r>
            <a:r>
              <a:rPr lang="en-US" sz="11200" b="0" dirty="0" smtClean="0">
                <a:solidFill>
                  <a:srgbClr val="404040"/>
                </a:solidFill>
              </a:rPr>
              <a:t>and times.</a:t>
            </a:r>
          </a:p>
          <a:p>
            <a:pPr marL="914400" lvl="1" indent="-228600">
              <a:buSzPct val="45000"/>
              <a:buFont typeface="StarSymbol"/>
              <a:buChar char="●"/>
            </a:pPr>
            <a:r>
              <a:rPr lang="en-US" sz="11200" b="0" dirty="0" smtClean="0">
                <a:solidFill>
                  <a:srgbClr val="404040"/>
                </a:solidFill>
              </a:rPr>
              <a:t>Based on the “</a:t>
            </a:r>
            <a:r>
              <a:rPr lang="en-US" sz="11200" b="0" dirty="0" err="1" smtClean="0">
                <a:solidFill>
                  <a:srgbClr val="404040"/>
                </a:solidFill>
              </a:rPr>
              <a:t>Ausbildungsrahmenplan</a:t>
            </a:r>
            <a:r>
              <a:rPr lang="en-US" sz="11200" b="0" dirty="0" smtClean="0">
                <a:solidFill>
                  <a:srgbClr val="404040"/>
                </a:solidFill>
              </a:rPr>
              <a:t>” each enterprise has to provide a separate “</a:t>
            </a:r>
            <a:r>
              <a:rPr lang="en-US" sz="11200" b="0" dirty="0" err="1" smtClean="0">
                <a:solidFill>
                  <a:srgbClr val="404040"/>
                </a:solidFill>
              </a:rPr>
              <a:t>Ausbildungsplan</a:t>
            </a:r>
            <a:r>
              <a:rPr lang="en-US" sz="11200" b="0" dirty="0" smtClean="0">
                <a:solidFill>
                  <a:srgbClr val="404040"/>
                </a:solidFill>
              </a:rPr>
              <a:t>” for each trainee (concrete operational plan). </a:t>
            </a:r>
          </a:p>
          <a:p>
            <a:pPr marL="914400" lvl="1" indent="-228600">
              <a:buSzPct val="45000"/>
            </a:pPr>
            <a:endParaRPr lang="en-US" sz="11200" b="0" dirty="0" smtClean="0">
              <a:solidFill>
                <a:srgbClr val="404040"/>
              </a:solidFill>
            </a:endParaRPr>
          </a:p>
          <a:p>
            <a:pPr marL="914400" lvl="1" indent="-228600">
              <a:buSzPct val="45000"/>
              <a:buFont typeface="StarSymbol"/>
              <a:buChar char="●"/>
            </a:pPr>
            <a:r>
              <a:rPr lang="en-US" sz="11200" b="0" dirty="0" smtClean="0">
                <a:solidFill>
                  <a:srgbClr val="404040"/>
                </a:solidFill>
              </a:rPr>
              <a:t>“</a:t>
            </a:r>
            <a:r>
              <a:rPr lang="en-US" sz="11200" b="0" dirty="0" err="1" smtClean="0">
                <a:solidFill>
                  <a:srgbClr val="404040"/>
                </a:solidFill>
              </a:rPr>
              <a:t>Abschlussprüfungen</a:t>
            </a:r>
            <a:r>
              <a:rPr lang="en-US" sz="11200" b="0" dirty="0" smtClean="0">
                <a:solidFill>
                  <a:srgbClr val="404040"/>
                </a:solidFill>
              </a:rPr>
              <a:t>” (Common main </a:t>
            </a:r>
            <a:r>
              <a:rPr lang="en-US" sz="11200" b="0" dirty="0" smtClean="0">
                <a:solidFill>
                  <a:srgbClr val="404040"/>
                </a:solidFill>
              </a:rPr>
              <a:t>examinations in the Chamber of Commerce): Juries with deputies </a:t>
            </a:r>
            <a:r>
              <a:rPr lang="en-US" sz="11200" b="0" dirty="0" smtClean="0">
                <a:solidFill>
                  <a:srgbClr val="404040"/>
                </a:solidFill>
              </a:rPr>
              <a:t>of companies and schools organize the examinations and do the assessments. </a:t>
            </a:r>
          </a:p>
          <a:p>
            <a:pPr marL="914400" lvl="1" indent="-228600">
              <a:buSzPct val="45000"/>
              <a:buFont typeface="StarSymbol"/>
              <a:buChar char="●"/>
            </a:pPr>
            <a:endParaRPr lang="en-US" sz="11200" b="0" dirty="0" smtClean="0">
              <a:solidFill>
                <a:srgbClr val="404040"/>
              </a:solidFill>
            </a:endParaRPr>
          </a:p>
          <a:p>
            <a:pPr marL="457200" lvl="0" indent="-228600">
              <a:buSzPct val="45000"/>
              <a:buFont typeface="StarSymbol"/>
              <a:buChar char="●"/>
            </a:pPr>
            <a:endParaRPr lang="en-US" sz="5900" dirty="0" smtClean="0">
              <a:solidFill>
                <a:srgbClr val="404040"/>
              </a:solidFill>
            </a:endParaRPr>
          </a:p>
          <a:p>
            <a:pPr marL="457200" lvl="0" indent="-228600">
              <a:buSzPct val="45000"/>
              <a:buFont typeface="StarSymbol"/>
              <a:buChar char="●"/>
            </a:pPr>
            <a:endParaRPr lang="en-US" sz="5300" dirty="0" smtClean="0">
              <a:solidFill>
                <a:srgbClr val="404040"/>
              </a:solidFill>
            </a:endParaRPr>
          </a:p>
          <a:p>
            <a:pPr marL="457200" lvl="0" indent="-228600">
              <a:buSzPct val="45000"/>
              <a:buFont typeface="StarSymbol"/>
              <a:buChar char="●"/>
            </a:pPr>
            <a:endParaRPr lang="en-US" dirty="0" smtClean="0">
              <a:solidFill>
                <a:srgbClr val="404040"/>
              </a:solidFill>
            </a:endParaRPr>
          </a:p>
          <a:p>
            <a:pPr marL="457200" lvl="0" indent="-228600">
              <a:buSzPct val="45000"/>
              <a:buFont typeface="StarSymbol"/>
              <a:buChar char="●"/>
            </a:pPr>
            <a:endParaRPr lang="en-US" dirty="0" smtClean="0">
              <a:solidFill>
                <a:srgbClr val="404040"/>
              </a:solidFill>
            </a:endParaRPr>
          </a:p>
          <a:p>
            <a:pPr marL="457200" lvl="0" indent="-228600">
              <a:buSzPct val="45000"/>
              <a:buFont typeface="StarSymbol"/>
              <a:buChar char="●"/>
            </a:pPr>
            <a:endParaRPr lang="en-US" dirty="0" smtClean="0">
              <a:solidFill>
                <a:srgbClr val="404040"/>
              </a:solidFill>
            </a:endParaRPr>
          </a:p>
          <a:p>
            <a:pPr marL="457200" lvl="0" indent="-228600">
              <a:buSzPct val="45000"/>
              <a:buFont typeface="StarSymbol"/>
              <a:buChar char="●"/>
            </a:pPr>
            <a:endParaRPr lang="en-US" dirty="0" smtClean="0">
              <a:solidFill>
                <a:srgbClr val="404040"/>
              </a:solidFill>
            </a:endParaRPr>
          </a:p>
          <a:p>
            <a:pPr marL="457200" lvl="0" indent="-228600">
              <a:buSzPct val="45000"/>
              <a:buFont typeface="StarSymbol"/>
              <a:buChar char="●"/>
            </a:pPr>
            <a:endParaRPr lang="en-US" dirty="0" smtClean="0">
              <a:solidFill>
                <a:srgbClr val="404040"/>
              </a:solidFill>
            </a:endParaRPr>
          </a:p>
          <a:p>
            <a:pPr lvl="0">
              <a:buSzPct val="45000"/>
              <a:buFont typeface="StarSymbol"/>
              <a:buChar char="●"/>
            </a:pPr>
            <a:endParaRPr lang="en-US" dirty="0">
              <a:solidFill>
                <a:srgbClr val="404040"/>
              </a:solidFill>
            </a:endParaRPr>
          </a:p>
          <a:p>
            <a:pPr lvl="0"/>
            <a:endParaRPr lang="en-US" dirty="0">
              <a:solidFill>
                <a:srgbClr val="404040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9796366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93812" y="836712"/>
            <a:ext cx="10971372" cy="864096"/>
          </a:xfrm>
        </p:spPr>
        <p:txBody>
          <a:bodyPr>
            <a:normAutofit fontScale="90000"/>
          </a:bodyPr>
          <a:lstStyle/>
          <a:p>
            <a:r>
              <a:rPr lang="de-DE" sz="3200" dirty="0" err="1" smtClean="0"/>
              <a:t>How</a:t>
            </a:r>
            <a:r>
              <a:rPr lang="de-DE" sz="3200" dirty="0" smtClean="0"/>
              <a:t> </a:t>
            </a:r>
            <a:r>
              <a:rPr lang="de-DE" sz="3200" dirty="0" err="1" smtClean="0"/>
              <a:t>to</a:t>
            </a:r>
            <a:r>
              <a:rPr lang="de-DE" sz="3200" dirty="0" smtClean="0"/>
              <a:t> manage </a:t>
            </a:r>
            <a:r>
              <a:rPr lang="de-DE" sz="3200" dirty="0" err="1" smtClean="0"/>
              <a:t>coordination</a:t>
            </a:r>
            <a:r>
              <a:rPr lang="de-DE" sz="3200" dirty="0" smtClean="0"/>
              <a:t> </a:t>
            </a:r>
            <a:r>
              <a:rPr lang="de-DE" sz="3200" dirty="0" err="1" smtClean="0"/>
              <a:t>and</a:t>
            </a:r>
            <a:r>
              <a:rPr lang="de-DE" sz="3200" dirty="0" smtClean="0"/>
              <a:t> </a:t>
            </a:r>
            <a:r>
              <a:rPr lang="de-DE" sz="3200" dirty="0" err="1" smtClean="0"/>
              <a:t>cooperation</a:t>
            </a:r>
            <a:r>
              <a:rPr lang="de-DE" sz="3200" dirty="0" smtClean="0"/>
              <a:t>?(2): </a:t>
            </a:r>
            <a:br>
              <a:rPr lang="de-DE" sz="3200" dirty="0" smtClean="0"/>
            </a:br>
            <a:r>
              <a:rPr lang="de-DE" sz="3200" dirty="0" smtClean="0"/>
              <a:t>Additional </a:t>
            </a:r>
            <a:r>
              <a:rPr lang="de-DE" sz="3200" dirty="0" err="1" smtClean="0"/>
              <a:t>coordination</a:t>
            </a:r>
            <a:r>
              <a:rPr lang="de-DE" sz="3200" dirty="0" smtClean="0"/>
              <a:t> </a:t>
            </a:r>
            <a:r>
              <a:rPr lang="de-DE" sz="3200" dirty="0" err="1" smtClean="0"/>
              <a:t>and</a:t>
            </a:r>
            <a:r>
              <a:rPr lang="de-DE" sz="3200" dirty="0" smtClean="0"/>
              <a:t> </a:t>
            </a:r>
            <a:r>
              <a:rPr lang="de-DE" sz="3200" dirty="0" err="1" smtClean="0"/>
              <a:t>cooperation</a:t>
            </a:r>
            <a:r>
              <a:rPr lang="de-DE" sz="3200" dirty="0" smtClean="0"/>
              <a:t> </a:t>
            </a:r>
            <a:r>
              <a:rPr lang="de-DE" sz="3200" dirty="0" smtClean="0"/>
              <a:t/>
            </a:r>
            <a:br>
              <a:rPr lang="de-DE" sz="3200" dirty="0" smtClean="0"/>
            </a:br>
            <a:endParaRPr lang="de-DE" sz="3200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837828" y="1700808"/>
            <a:ext cx="10225136" cy="4248473"/>
          </a:xfrm>
        </p:spPr>
        <p:txBody>
          <a:bodyPr>
            <a:normAutofit fontScale="25000" lnSpcReduction="20000"/>
          </a:bodyPr>
          <a:lstStyle/>
          <a:p>
            <a:pPr marL="457200" lvl="0" indent="-228600">
              <a:buSzPct val="45000"/>
            </a:pPr>
            <a:endParaRPr lang="en-US" sz="8600" dirty="0" smtClean="0">
              <a:solidFill>
                <a:srgbClr val="404040"/>
              </a:solidFill>
            </a:endParaRPr>
          </a:p>
          <a:p>
            <a:pPr marL="457200" lvl="0" indent="-228600">
              <a:buSzPct val="45000"/>
              <a:buFont typeface="StarSymbol"/>
              <a:buChar char="●"/>
            </a:pPr>
            <a:r>
              <a:rPr lang="en-US" sz="11200" dirty="0" err="1" smtClean="0">
                <a:solidFill>
                  <a:srgbClr val="404040"/>
                </a:solidFill>
              </a:rPr>
              <a:t>Ausbildertreffen</a:t>
            </a:r>
            <a:r>
              <a:rPr lang="en-US" sz="11200" dirty="0" smtClean="0">
                <a:solidFill>
                  <a:srgbClr val="404040"/>
                </a:solidFill>
              </a:rPr>
              <a:t>”: Regular meetings between school staff and employers in each </a:t>
            </a:r>
            <a:r>
              <a:rPr lang="en-US" sz="11200" dirty="0" smtClean="0">
                <a:solidFill>
                  <a:srgbClr val="404040"/>
                </a:solidFill>
              </a:rPr>
              <a:t>sub-department (occupation) </a:t>
            </a:r>
          </a:p>
          <a:p>
            <a:pPr marL="457200" lvl="0" indent="-228600">
              <a:buSzPct val="45000"/>
              <a:buFont typeface="StarSymbol"/>
              <a:buChar char="●"/>
            </a:pPr>
            <a:endParaRPr lang="en-US" sz="11200" dirty="0" smtClean="0">
              <a:solidFill>
                <a:srgbClr val="404040"/>
              </a:solidFill>
            </a:endParaRPr>
          </a:p>
          <a:p>
            <a:pPr marL="457200" lvl="0" indent="-228600">
              <a:buSzPct val="45000"/>
              <a:buFont typeface="StarSymbol"/>
              <a:buChar char="●"/>
            </a:pPr>
            <a:r>
              <a:rPr lang="en-US" sz="11200" dirty="0" smtClean="0">
                <a:solidFill>
                  <a:srgbClr val="404040"/>
                </a:solidFill>
              </a:rPr>
              <a:t>“</a:t>
            </a:r>
            <a:r>
              <a:rPr lang="en-US" sz="11200" dirty="0" err="1" smtClean="0">
                <a:solidFill>
                  <a:srgbClr val="404040"/>
                </a:solidFill>
              </a:rPr>
              <a:t>Ausbildungsbörse</a:t>
            </a:r>
            <a:r>
              <a:rPr lang="en-US" sz="11200" dirty="0" smtClean="0">
                <a:solidFill>
                  <a:srgbClr val="404040"/>
                </a:solidFill>
              </a:rPr>
              <a:t>”: Since more than 20 years MBK initiates the yearly apprenticeship bourse, where more nearly 100 local employers present their apprenticeship training </a:t>
            </a:r>
            <a:r>
              <a:rPr lang="en-US" sz="11200" dirty="0" smtClean="0">
                <a:solidFill>
                  <a:srgbClr val="404040"/>
                </a:solidFill>
              </a:rPr>
              <a:t>positions. </a:t>
            </a:r>
            <a:endParaRPr lang="en-US" sz="11200" dirty="0" smtClean="0">
              <a:solidFill>
                <a:srgbClr val="404040"/>
              </a:solidFill>
            </a:endParaRPr>
          </a:p>
          <a:p>
            <a:pPr marL="457200" lvl="0" indent="-228600">
              <a:buSzPct val="45000"/>
              <a:buFont typeface="StarSymbol"/>
              <a:buChar char="●"/>
            </a:pPr>
            <a:endParaRPr lang="en-US" sz="11200" dirty="0" smtClean="0">
              <a:solidFill>
                <a:srgbClr val="404040"/>
              </a:solidFill>
            </a:endParaRPr>
          </a:p>
          <a:p>
            <a:pPr marL="457200" lvl="0" indent="-228600">
              <a:buSzPct val="45000"/>
              <a:buFont typeface="StarSymbol"/>
              <a:buChar char="●"/>
            </a:pPr>
            <a:r>
              <a:rPr lang="en-US" sz="11200" dirty="0" smtClean="0">
                <a:solidFill>
                  <a:srgbClr val="404040"/>
                </a:solidFill>
              </a:rPr>
              <a:t>“Short contact” by telephone or e-mail between teachers </a:t>
            </a:r>
            <a:r>
              <a:rPr lang="en-US" sz="11200" dirty="0" smtClean="0">
                <a:solidFill>
                  <a:srgbClr val="404040"/>
                </a:solidFill>
              </a:rPr>
              <a:t>in school and trainers ore other responsible persons in enterprises </a:t>
            </a:r>
          </a:p>
          <a:p>
            <a:pPr marL="457200" lvl="0" indent="-228600">
              <a:buSzPct val="45000"/>
            </a:pPr>
            <a:endParaRPr lang="en-US" sz="11200" dirty="0" smtClean="0">
              <a:solidFill>
                <a:srgbClr val="404040"/>
              </a:solidFill>
            </a:endParaRPr>
          </a:p>
          <a:p>
            <a:pPr marL="457200" indent="-228600">
              <a:buSzPct val="45000"/>
              <a:buFont typeface="StarSymbol"/>
              <a:buChar char="●"/>
            </a:pPr>
            <a:r>
              <a:rPr lang="en-US" sz="11200" dirty="0" smtClean="0">
                <a:solidFill>
                  <a:srgbClr val="404040"/>
                </a:solidFill>
              </a:rPr>
              <a:t>Special activities like project support (</a:t>
            </a:r>
            <a:r>
              <a:rPr lang="en-US" sz="11200" dirty="0" smtClean="0">
                <a:solidFill>
                  <a:srgbClr val="404040"/>
                </a:solidFill>
              </a:rPr>
              <a:t>SOS-</a:t>
            </a:r>
            <a:r>
              <a:rPr lang="en-US" sz="11200" dirty="0" err="1" smtClean="0">
                <a:solidFill>
                  <a:srgbClr val="404040"/>
                </a:solidFill>
              </a:rPr>
              <a:t>Kinderdorffest</a:t>
            </a:r>
            <a:r>
              <a:rPr lang="en-US" sz="11200" dirty="0" smtClean="0">
                <a:solidFill>
                  <a:srgbClr val="404040"/>
                </a:solidFill>
              </a:rPr>
              <a:t> or common presentation for “Partnership for Young London”) </a:t>
            </a:r>
            <a:endParaRPr lang="en-US" sz="5300" dirty="0" smtClean="0">
              <a:solidFill>
                <a:srgbClr val="404040"/>
              </a:solidFill>
            </a:endParaRPr>
          </a:p>
          <a:p>
            <a:pPr marL="457200" lvl="0" indent="-228600">
              <a:buSzPct val="45000"/>
              <a:buFont typeface="StarSymbol"/>
              <a:buChar char="●"/>
            </a:pPr>
            <a:endParaRPr lang="en-US" dirty="0" smtClean="0">
              <a:solidFill>
                <a:srgbClr val="404040"/>
              </a:solidFill>
            </a:endParaRPr>
          </a:p>
          <a:p>
            <a:pPr marL="457200" lvl="0" indent="-228600">
              <a:buSzPct val="45000"/>
              <a:buFont typeface="StarSymbol"/>
              <a:buChar char="●"/>
            </a:pPr>
            <a:endParaRPr lang="en-US" dirty="0" smtClean="0">
              <a:solidFill>
                <a:srgbClr val="404040"/>
              </a:solidFill>
            </a:endParaRPr>
          </a:p>
          <a:p>
            <a:pPr marL="457200" lvl="0" indent="-228600">
              <a:buSzPct val="45000"/>
              <a:buFont typeface="StarSymbol"/>
              <a:buChar char="●"/>
            </a:pPr>
            <a:endParaRPr lang="en-US" dirty="0" smtClean="0">
              <a:solidFill>
                <a:srgbClr val="404040"/>
              </a:solidFill>
            </a:endParaRPr>
          </a:p>
          <a:p>
            <a:pPr marL="457200" lvl="0" indent="-228600">
              <a:buSzPct val="45000"/>
              <a:buFont typeface="StarSymbol"/>
              <a:buChar char="●"/>
            </a:pPr>
            <a:endParaRPr lang="en-US" dirty="0" smtClean="0">
              <a:solidFill>
                <a:srgbClr val="404040"/>
              </a:solidFill>
            </a:endParaRPr>
          </a:p>
          <a:p>
            <a:pPr marL="457200" lvl="0" indent="-228600">
              <a:buSzPct val="45000"/>
              <a:buFont typeface="StarSymbol"/>
              <a:buChar char="●"/>
            </a:pPr>
            <a:endParaRPr lang="en-US" dirty="0" smtClean="0">
              <a:solidFill>
                <a:srgbClr val="404040"/>
              </a:solidFill>
            </a:endParaRPr>
          </a:p>
          <a:p>
            <a:pPr lvl="0">
              <a:buSzPct val="45000"/>
              <a:buFont typeface="StarSymbol"/>
              <a:buChar char="●"/>
            </a:pPr>
            <a:endParaRPr lang="en-US" dirty="0">
              <a:solidFill>
                <a:srgbClr val="404040"/>
              </a:solidFill>
            </a:endParaRPr>
          </a:p>
          <a:p>
            <a:pPr lvl="0"/>
            <a:endParaRPr lang="en-US" dirty="0">
              <a:solidFill>
                <a:srgbClr val="404040"/>
              </a:solidFill>
            </a:endParaRPr>
          </a:p>
          <a:p>
            <a:endParaRPr lang="de-DE" dirty="0"/>
          </a:p>
        </p:txBody>
      </p:sp>
      <p:pic>
        <p:nvPicPr>
          <p:cNvPr id="1026" name="Picture 2" descr="London Calling - die &quot;Partnership for Young London&quot; zu Besu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54852" y="5445224"/>
            <a:ext cx="1219200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796366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keting_16x9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Marketing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Marketing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Marketing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9C71CA0-4EF4-453D-B190-F6F8E85012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478</Words>
  <Application>Microsoft Office PowerPoint</Application>
  <PresentationFormat>Benutzerdefiniert</PresentationFormat>
  <Paragraphs>81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Marketing_16x9</vt:lpstr>
      <vt:lpstr>Mercator Berufskolleg (MBK)  Kaufmännische Schulen Moers </vt:lpstr>
      <vt:lpstr>Mercator Berufskolleg Moers: The departments</vt:lpstr>
      <vt:lpstr>Mercator Berufskolleg Moers: Partner in the dual system</vt:lpstr>
      <vt:lpstr>Folie 4</vt:lpstr>
      <vt:lpstr>Folie 5</vt:lpstr>
      <vt:lpstr>How to manage coordination and cooperation? (1):  Government-given laws and plans (Berufsbildungsgesetz)  </vt:lpstr>
      <vt:lpstr>How to manage coordination and cooperation?(2):  Additional coordination and cooperation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2015-01-15T12:07:13Z</dcterms:created>
  <dcterms:modified xsi:type="dcterms:W3CDTF">2015-03-02T17:12:28Z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TC028010849991</vt:lpwstr>
  </property>
</Properties>
</file>